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3" r:id="rId5"/>
    <p:sldId id="287" r:id="rId6"/>
    <p:sldId id="266" r:id="rId7"/>
    <p:sldId id="290" r:id="rId8"/>
    <p:sldId id="288" r:id="rId9"/>
    <p:sldId id="273" r:id="rId10"/>
    <p:sldId id="289" r:id="rId11"/>
    <p:sldId id="277" r:id="rId12"/>
    <p:sldId id="279" r:id="rId13"/>
    <p:sldId id="285" r:id="rId14"/>
    <p:sldId id="283" r:id="rId15"/>
    <p:sldId id="286" r:id="rId16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ni Valavani" userId="762f2dd8-aa46-49bf-84c0-8da6805cbcd2" providerId="ADAL" clId="{CCD718F1-73F5-443B-9043-B01911068158}"/>
    <pc:docChg chg="modSld">
      <pc:chgData name="Eleni Valavani" userId="762f2dd8-aa46-49bf-84c0-8da6805cbcd2" providerId="ADAL" clId="{CCD718F1-73F5-443B-9043-B01911068158}" dt="2024-10-02T09:42:57.732" v="12" actId="20577"/>
      <pc:docMkLst>
        <pc:docMk/>
      </pc:docMkLst>
      <pc:sldChg chg="modSp mod">
        <pc:chgData name="Eleni Valavani" userId="762f2dd8-aa46-49bf-84c0-8da6805cbcd2" providerId="ADAL" clId="{CCD718F1-73F5-443B-9043-B01911068158}" dt="2024-10-02T09:42:57.732" v="12" actId="20577"/>
        <pc:sldMkLst>
          <pc:docMk/>
          <pc:sldMk cId="1464610470" sldId="277"/>
        </pc:sldMkLst>
        <pc:spChg chg="mod">
          <ac:chgData name="Eleni Valavani" userId="762f2dd8-aa46-49bf-84c0-8da6805cbcd2" providerId="ADAL" clId="{CCD718F1-73F5-443B-9043-B01911068158}" dt="2024-10-02T09:42:57.732" v="12" actId="20577"/>
          <ac:spMkLst>
            <pc:docMk/>
            <pc:sldMk cId="1464610470" sldId="277"/>
            <ac:spMk id="3" creationId="{B23D0901-7B61-3EDF-F96B-E5CB9058AE0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2ADD42-1119-42AC-BD43-80467D22C1DD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72632FD5-1EAB-4931-82D6-3178BB422FD8}">
      <dgm:prSet custT="1"/>
      <dgm:spPr/>
      <dgm:t>
        <a:bodyPr/>
        <a:lstStyle/>
        <a:p>
          <a:r>
            <a:rPr lang="el-GR" sz="1600" b="1" dirty="0">
              <a:solidFill>
                <a:schemeClr val="tx1"/>
              </a:solidFill>
            </a:rPr>
            <a:t>αφορά πρόσωπα που φέρουν τις κατά </a:t>
          </a:r>
          <a:r>
            <a:rPr lang="el-GR" sz="1600" b="1" dirty="0" err="1">
              <a:solidFill>
                <a:schemeClr val="tx1"/>
              </a:solidFill>
            </a:rPr>
            <a:t>νόμον</a:t>
          </a:r>
          <a:r>
            <a:rPr lang="el-GR" sz="1600" b="1" dirty="0">
              <a:solidFill>
                <a:schemeClr val="tx1"/>
              </a:solidFill>
            </a:rPr>
            <a:t> ιδιότητες στο νομικό πρόσωπο </a:t>
          </a:r>
          <a:endParaRPr lang="en-US" sz="1600" b="1" dirty="0">
            <a:solidFill>
              <a:schemeClr val="tx1"/>
            </a:solidFill>
          </a:endParaRPr>
        </a:p>
      </dgm:t>
    </dgm:pt>
    <dgm:pt modelId="{C31ABA25-0CAD-45F3-8632-00324A7E7662}" type="parTrans" cxnId="{0415FFDB-47CE-4D49-BF7F-F2675DBD41B3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4A17209F-282F-4DAA-8BF1-FA965648D71C}" type="sibTrans" cxnId="{0415FFDB-47CE-4D49-BF7F-F2675DBD41B3}">
      <dgm:prSet phldrT="01" phldr="0"/>
      <dgm:spPr/>
      <dgm:t>
        <a:bodyPr/>
        <a:lstStyle/>
        <a:p>
          <a:endParaRPr lang="el-GR">
            <a:solidFill>
              <a:srgbClr val="002060"/>
            </a:solidFill>
          </a:endParaRPr>
        </a:p>
      </dgm:t>
    </dgm:pt>
    <dgm:pt modelId="{AD67D391-18A6-429F-815D-45AE4EDDFFAE}">
      <dgm:prSet custT="1"/>
      <dgm:spPr/>
      <dgm:t>
        <a:bodyPr/>
        <a:lstStyle/>
        <a:p>
          <a:r>
            <a:rPr lang="el-GR" sz="1600" b="1" dirty="0">
              <a:solidFill>
                <a:schemeClr val="tx1"/>
              </a:solidFill>
            </a:rPr>
            <a:t>πρόσθετος και παρεπόμενος χαρακτήρας, απλή πρόσθετη ευθύνη για την εξόφληση αλλότριου χρέους. Εξαιρετική ευθύνη  </a:t>
          </a:r>
          <a:r>
            <a:rPr lang="el-GR" sz="1600" b="1" dirty="0">
              <a:solidFill>
                <a:schemeClr val="tx1"/>
              </a:solidFill>
              <a:latin typeface="Bookman Old Style" panose="02050604050505020204" pitchFamily="18" charset="0"/>
            </a:rPr>
            <a:t>► </a:t>
          </a:r>
          <a:r>
            <a:rPr lang="el-GR" sz="1600" b="1" dirty="0">
              <a:solidFill>
                <a:schemeClr val="tx1"/>
              </a:solidFill>
            </a:rPr>
            <a:t>στενή ερμηνεία των σχετικών διατάξεων </a:t>
          </a:r>
          <a:endParaRPr lang="en-US" sz="1600" b="1" dirty="0">
            <a:solidFill>
              <a:schemeClr val="tx1"/>
            </a:solidFill>
          </a:endParaRPr>
        </a:p>
      </dgm:t>
    </dgm:pt>
    <dgm:pt modelId="{80E612FE-5304-464A-9214-9FBF71EACF9E}" type="parTrans" cxnId="{F34CE534-9791-4233-A5ED-46778588B4F0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595A7DF5-B9BC-483C-A5A5-D14C43C5DFCA}" type="sibTrans" cxnId="{F34CE534-9791-4233-A5ED-46778588B4F0}">
      <dgm:prSet phldrT="02" phldr="0"/>
      <dgm:spPr/>
      <dgm:t>
        <a:bodyPr/>
        <a:lstStyle/>
        <a:p>
          <a:endParaRPr lang="el-GR">
            <a:solidFill>
              <a:srgbClr val="002060"/>
            </a:solidFill>
          </a:endParaRPr>
        </a:p>
      </dgm:t>
    </dgm:pt>
    <dgm:pt modelId="{BC4D2E4F-C0AA-49FD-9A7C-59E98FC38DA4}">
      <dgm:prSet custT="1"/>
      <dgm:spPr/>
      <dgm:t>
        <a:bodyPr/>
        <a:lstStyle/>
        <a:p>
          <a:pPr algn="just"/>
          <a:r>
            <a:rPr lang="el-GR" sz="1600" b="1" dirty="0">
              <a:solidFill>
                <a:schemeClr val="tx1"/>
              </a:solidFill>
            </a:rPr>
            <a:t>το </a:t>
          </a:r>
          <a:r>
            <a:rPr lang="el-GR" sz="1600" b="1" dirty="0" err="1">
              <a:solidFill>
                <a:schemeClr val="tx1"/>
              </a:solidFill>
            </a:rPr>
            <a:t>φπ</a:t>
          </a:r>
          <a:r>
            <a:rPr lang="el-GR" sz="1600" b="1" dirty="0">
              <a:solidFill>
                <a:schemeClr val="tx1"/>
              </a:solidFill>
            </a:rPr>
            <a:t> ευθύνεται εις </a:t>
          </a:r>
          <a:r>
            <a:rPr lang="el-GR" sz="1600" b="1" i="1" dirty="0" err="1">
              <a:solidFill>
                <a:schemeClr val="tx1"/>
              </a:solidFill>
            </a:rPr>
            <a:t>ολόκληρον</a:t>
          </a:r>
          <a:r>
            <a:rPr lang="el-GR" sz="1600" b="1" dirty="0">
              <a:solidFill>
                <a:schemeClr val="tx1"/>
              </a:solidFill>
            </a:rPr>
            <a:t> με το νομικό πρόσωπο ή τη νομική οντότητα και </a:t>
          </a:r>
          <a:r>
            <a:rPr lang="el-GR" sz="1600" b="1" i="1" dirty="0">
              <a:solidFill>
                <a:schemeClr val="tx1"/>
              </a:solidFill>
            </a:rPr>
            <a:t>απεριόριστα</a:t>
          </a:r>
          <a:r>
            <a:rPr lang="el-GR" sz="1600" b="1" dirty="0">
              <a:solidFill>
                <a:schemeClr val="tx1"/>
              </a:solidFill>
            </a:rPr>
            <a:t> με την ατομική περιουσία του </a:t>
          </a:r>
          <a:r>
            <a:rPr lang="el-GR" sz="1600" b="1" dirty="0" err="1">
              <a:solidFill>
                <a:schemeClr val="tx1"/>
              </a:solidFill>
            </a:rPr>
            <a:t>φπ</a:t>
          </a:r>
          <a:r>
            <a:rPr lang="el-GR" sz="1600" b="1" dirty="0">
              <a:solidFill>
                <a:schemeClr val="tx1"/>
              </a:solidFill>
            </a:rPr>
            <a:t> </a:t>
          </a:r>
          <a:endParaRPr lang="en-US" sz="1600" b="1" dirty="0">
            <a:solidFill>
              <a:schemeClr val="tx1"/>
            </a:solidFill>
          </a:endParaRPr>
        </a:p>
      </dgm:t>
    </dgm:pt>
    <dgm:pt modelId="{5539CE2E-F1E2-4CE2-99F0-8528C1FDC0BD}" type="parTrans" cxnId="{39D9E897-EE69-4F12-8871-592D3EE85FC4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CA25825B-9855-4504-A885-28DF4AEA9606}" type="sibTrans" cxnId="{39D9E897-EE69-4F12-8871-592D3EE85FC4}">
      <dgm:prSet phldrT="03" phldr="0"/>
      <dgm:spPr/>
      <dgm:t>
        <a:bodyPr/>
        <a:lstStyle/>
        <a:p>
          <a:endParaRPr lang="el-GR">
            <a:solidFill>
              <a:srgbClr val="002060"/>
            </a:solidFill>
          </a:endParaRPr>
        </a:p>
      </dgm:t>
    </dgm:pt>
    <dgm:pt modelId="{63CA29F8-00D1-4D86-8180-8F0982B8BD4F}">
      <dgm:prSet custT="1"/>
      <dgm:spPr/>
      <dgm:t>
        <a:bodyPr/>
        <a:lstStyle/>
        <a:p>
          <a:pPr algn="just"/>
          <a:r>
            <a:rPr lang="el-GR" sz="1600" b="1" dirty="0">
              <a:solidFill>
                <a:schemeClr val="tx1"/>
              </a:solidFill>
              <a:latin typeface="+mn-lt"/>
            </a:rPr>
            <a:t>(μαχητό) τεκμήριο υπαιτιότητες των φυσικών προσώπων /διοικούντων</a:t>
          </a:r>
          <a:r>
            <a:rPr lang="el-GR" sz="2000" dirty="0">
              <a:solidFill>
                <a:srgbClr val="002060"/>
              </a:solidFill>
            </a:rPr>
            <a:t>. </a:t>
          </a:r>
          <a:endParaRPr lang="en-US" sz="2000" dirty="0">
            <a:solidFill>
              <a:srgbClr val="002060"/>
            </a:solidFill>
          </a:endParaRPr>
        </a:p>
      </dgm:t>
    </dgm:pt>
    <dgm:pt modelId="{15864814-F4D3-491A-A626-3FABDAC1DEA9}" type="parTrans" cxnId="{D619D881-B0E5-489D-B426-08F442182613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DB558267-6EC8-466E-AEDA-AB78D1576143}" type="sibTrans" cxnId="{D619D881-B0E5-489D-B426-08F442182613}">
      <dgm:prSet phldrT="04" phldr="0"/>
      <dgm:spPr/>
      <dgm:t>
        <a:bodyPr/>
        <a:lstStyle/>
        <a:p>
          <a:endParaRPr lang="el-GR">
            <a:solidFill>
              <a:srgbClr val="002060"/>
            </a:solidFill>
          </a:endParaRPr>
        </a:p>
      </dgm:t>
    </dgm:pt>
    <dgm:pt modelId="{22433490-32EF-4455-B9DE-7C9130A88E47}" type="pres">
      <dgm:prSet presAssocID="{2D2ADD42-1119-42AC-BD43-80467D22C1DD}" presName="Name0" presStyleCnt="0">
        <dgm:presLayoutVars>
          <dgm:chMax val="7"/>
          <dgm:chPref val="7"/>
          <dgm:dir/>
        </dgm:presLayoutVars>
      </dgm:prSet>
      <dgm:spPr/>
    </dgm:pt>
    <dgm:pt modelId="{28AB6E06-F4E1-444E-B283-5155BADE34E5}" type="pres">
      <dgm:prSet presAssocID="{2D2ADD42-1119-42AC-BD43-80467D22C1DD}" presName="Name1" presStyleCnt="0"/>
      <dgm:spPr/>
    </dgm:pt>
    <dgm:pt modelId="{51A24F4F-D2A7-4E80-831B-F5809D9DDAC1}" type="pres">
      <dgm:prSet presAssocID="{2D2ADD42-1119-42AC-BD43-80467D22C1DD}" presName="cycle" presStyleCnt="0"/>
      <dgm:spPr/>
    </dgm:pt>
    <dgm:pt modelId="{08C38276-9D1F-4667-932E-CEA9037781A8}" type="pres">
      <dgm:prSet presAssocID="{2D2ADD42-1119-42AC-BD43-80467D22C1DD}" presName="srcNode" presStyleLbl="node1" presStyleIdx="0" presStyleCnt="4"/>
      <dgm:spPr/>
    </dgm:pt>
    <dgm:pt modelId="{15C7543F-A783-4D3E-9B48-29CA4602D988}" type="pres">
      <dgm:prSet presAssocID="{2D2ADD42-1119-42AC-BD43-80467D22C1DD}" presName="conn" presStyleLbl="parChTrans1D2" presStyleIdx="0" presStyleCnt="1"/>
      <dgm:spPr/>
    </dgm:pt>
    <dgm:pt modelId="{287FD7CC-496D-48AB-B6C0-D2BDD3E7C93E}" type="pres">
      <dgm:prSet presAssocID="{2D2ADD42-1119-42AC-BD43-80467D22C1DD}" presName="extraNode" presStyleLbl="node1" presStyleIdx="0" presStyleCnt="4"/>
      <dgm:spPr/>
    </dgm:pt>
    <dgm:pt modelId="{70CA5AD1-50CF-4FC2-8CC2-DA50240235E4}" type="pres">
      <dgm:prSet presAssocID="{2D2ADD42-1119-42AC-BD43-80467D22C1DD}" presName="dstNode" presStyleLbl="node1" presStyleIdx="0" presStyleCnt="4"/>
      <dgm:spPr/>
    </dgm:pt>
    <dgm:pt modelId="{B74D3D7B-70C2-48A0-8E1A-3B225BA0AB7E}" type="pres">
      <dgm:prSet presAssocID="{72632FD5-1EAB-4931-82D6-3178BB422FD8}" presName="text_1" presStyleLbl="node1" presStyleIdx="0" presStyleCnt="4">
        <dgm:presLayoutVars>
          <dgm:bulletEnabled val="1"/>
        </dgm:presLayoutVars>
      </dgm:prSet>
      <dgm:spPr/>
    </dgm:pt>
    <dgm:pt modelId="{C05B57B7-78BB-410A-9B88-45EBC67F1ACD}" type="pres">
      <dgm:prSet presAssocID="{72632FD5-1EAB-4931-82D6-3178BB422FD8}" presName="accent_1" presStyleCnt="0"/>
      <dgm:spPr/>
    </dgm:pt>
    <dgm:pt modelId="{8E85CB67-27C7-480D-8EE4-9D1E6588BF81}" type="pres">
      <dgm:prSet presAssocID="{72632FD5-1EAB-4931-82D6-3178BB422FD8}" presName="accentRepeatNode" presStyleLbl="solidFgAcc1" presStyleIdx="0" presStyleCnt="4"/>
      <dgm:spPr/>
    </dgm:pt>
    <dgm:pt modelId="{673A5E62-511C-417B-AFBA-B34236174AB0}" type="pres">
      <dgm:prSet presAssocID="{AD67D391-18A6-429F-815D-45AE4EDDFFAE}" presName="text_2" presStyleLbl="node1" presStyleIdx="1" presStyleCnt="4">
        <dgm:presLayoutVars>
          <dgm:bulletEnabled val="1"/>
        </dgm:presLayoutVars>
      </dgm:prSet>
      <dgm:spPr/>
    </dgm:pt>
    <dgm:pt modelId="{91C657E6-5ED8-4D5B-AB9C-919C98D3979D}" type="pres">
      <dgm:prSet presAssocID="{AD67D391-18A6-429F-815D-45AE4EDDFFAE}" presName="accent_2" presStyleCnt="0"/>
      <dgm:spPr/>
    </dgm:pt>
    <dgm:pt modelId="{CCC4004B-C216-49A7-8BFB-40B869B4E969}" type="pres">
      <dgm:prSet presAssocID="{AD67D391-18A6-429F-815D-45AE4EDDFFAE}" presName="accentRepeatNode" presStyleLbl="solidFgAcc1" presStyleIdx="1" presStyleCnt="4"/>
      <dgm:spPr/>
    </dgm:pt>
    <dgm:pt modelId="{1B88DDBB-57EB-4D9D-934E-F5B421FA8162}" type="pres">
      <dgm:prSet presAssocID="{BC4D2E4F-C0AA-49FD-9A7C-59E98FC38DA4}" presName="text_3" presStyleLbl="node1" presStyleIdx="2" presStyleCnt="4">
        <dgm:presLayoutVars>
          <dgm:bulletEnabled val="1"/>
        </dgm:presLayoutVars>
      </dgm:prSet>
      <dgm:spPr/>
    </dgm:pt>
    <dgm:pt modelId="{457CFDD2-5039-4174-9C48-88A45B6C199F}" type="pres">
      <dgm:prSet presAssocID="{BC4D2E4F-C0AA-49FD-9A7C-59E98FC38DA4}" presName="accent_3" presStyleCnt="0"/>
      <dgm:spPr/>
    </dgm:pt>
    <dgm:pt modelId="{6F7528DD-18A2-490C-85EE-71A5084E00D3}" type="pres">
      <dgm:prSet presAssocID="{BC4D2E4F-C0AA-49FD-9A7C-59E98FC38DA4}" presName="accentRepeatNode" presStyleLbl="solidFgAcc1" presStyleIdx="2" presStyleCnt="4"/>
      <dgm:spPr/>
    </dgm:pt>
    <dgm:pt modelId="{F2D7D424-63CA-4FBF-A131-C2309CA77EC8}" type="pres">
      <dgm:prSet presAssocID="{63CA29F8-00D1-4D86-8180-8F0982B8BD4F}" presName="text_4" presStyleLbl="node1" presStyleIdx="3" presStyleCnt="4">
        <dgm:presLayoutVars>
          <dgm:bulletEnabled val="1"/>
        </dgm:presLayoutVars>
      </dgm:prSet>
      <dgm:spPr/>
    </dgm:pt>
    <dgm:pt modelId="{716E5F53-142A-4CE4-9D1F-5D38E8C69A67}" type="pres">
      <dgm:prSet presAssocID="{63CA29F8-00D1-4D86-8180-8F0982B8BD4F}" presName="accent_4" presStyleCnt="0"/>
      <dgm:spPr/>
    </dgm:pt>
    <dgm:pt modelId="{BE345054-0B86-42B2-A0B8-A65728E0ECDD}" type="pres">
      <dgm:prSet presAssocID="{63CA29F8-00D1-4D86-8180-8F0982B8BD4F}" presName="accentRepeatNode" presStyleLbl="solidFgAcc1" presStyleIdx="3" presStyleCnt="4"/>
      <dgm:spPr/>
    </dgm:pt>
  </dgm:ptLst>
  <dgm:cxnLst>
    <dgm:cxn modelId="{F34CE534-9791-4233-A5ED-46778588B4F0}" srcId="{2D2ADD42-1119-42AC-BD43-80467D22C1DD}" destId="{AD67D391-18A6-429F-815D-45AE4EDDFFAE}" srcOrd="1" destOrd="0" parTransId="{80E612FE-5304-464A-9214-9FBF71EACF9E}" sibTransId="{595A7DF5-B9BC-483C-A5A5-D14C43C5DFCA}"/>
    <dgm:cxn modelId="{6075D277-F22B-4F48-BAE4-8CC59A39EFAE}" type="presOf" srcId="{72632FD5-1EAB-4931-82D6-3178BB422FD8}" destId="{B74D3D7B-70C2-48A0-8E1A-3B225BA0AB7E}" srcOrd="0" destOrd="0" presId="urn:microsoft.com/office/officeart/2008/layout/VerticalCurvedList"/>
    <dgm:cxn modelId="{D619D881-B0E5-489D-B426-08F442182613}" srcId="{2D2ADD42-1119-42AC-BD43-80467D22C1DD}" destId="{63CA29F8-00D1-4D86-8180-8F0982B8BD4F}" srcOrd="3" destOrd="0" parTransId="{15864814-F4D3-491A-A626-3FABDAC1DEA9}" sibTransId="{DB558267-6EC8-466E-AEDA-AB78D1576143}"/>
    <dgm:cxn modelId="{5C7C8096-7C93-4CED-B7D2-E457F774347D}" type="presOf" srcId="{BC4D2E4F-C0AA-49FD-9A7C-59E98FC38DA4}" destId="{1B88DDBB-57EB-4D9D-934E-F5B421FA8162}" srcOrd="0" destOrd="0" presId="urn:microsoft.com/office/officeart/2008/layout/VerticalCurvedList"/>
    <dgm:cxn modelId="{39D9E897-EE69-4F12-8871-592D3EE85FC4}" srcId="{2D2ADD42-1119-42AC-BD43-80467D22C1DD}" destId="{BC4D2E4F-C0AA-49FD-9A7C-59E98FC38DA4}" srcOrd="2" destOrd="0" parTransId="{5539CE2E-F1E2-4CE2-99F0-8528C1FDC0BD}" sibTransId="{CA25825B-9855-4504-A885-28DF4AEA9606}"/>
    <dgm:cxn modelId="{14C3F0C6-FA45-4214-98EA-EBB3396CCF4E}" type="presOf" srcId="{2D2ADD42-1119-42AC-BD43-80467D22C1DD}" destId="{22433490-32EF-4455-B9DE-7C9130A88E47}" srcOrd="0" destOrd="0" presId="urn:microsoft.com/office/officeart/2008/layout/VerticalCurvedList"/>
    <dgm:cxn modelId="{C071ADCE-31AF-43BE-AF0A-E5DAAE2F1031}" type="presOf" srcId="{4A17209F-282F-4DAA-8BF1-FA965648D71C}" destId="{15C7543F-A783-4D3E-9B48-29CA4602D988}" srcOrd="0" destOrd="0" presId="urn:microsoft.com/office/officeart/2008/layout/VerticalCurvedList"/>
    <dgm:cxn modelId="{545047DA-5185-43B1-BDC9-91ABF782CD5F}" type="presOf" srcId="{63CA29F8-00D1-4D86-8180-8F0982B8BD4F}" destId="{F2D7D424-63CA-4FBF-A131-C2309CA77EC8}" srcOrd="0" destOrd="0" presId="urn:microsoft.com/office/officeart/2008/layout/VerticalCurvedList"/>
    <dgm:cxn modelId="{0415FFDB-47CE-4D49-BF7F-F2675DBD41B3}" srcId="{2D2ADD42-1119-42AC-BD43-80467D22C1DD}" destId="{72632FD5-1EAB-4931-82D6-3178BB422FD8}" srcOrd="0" destOrd="0" parTransId="{C31ABA25-0CAD-45F3-8632-00324A7E7662}" sibTransId="{4A17209F-282F-4DAA-8BF1-FA965648D71C}"/>
    <dgm:cxn modelId="{0C9A02F2-7B14-4F24-B413-EDAB5A315906}" type="presOf" srcId="{AD67D391-18A6-429F-815D-45AE4EDDFFAE}" destId="{673A5E62-511C-417B-AFBA-B34236174AB0}" srcOrd="0" destOrd="0" presId="urn:microsoft.com/office/officeart/2008/layout/VerticalCurvedList"/>
    <dgm:cxn modelId="{1B39D279-B4B5-428F-BB9C-3D73A57FAB7B}" type="presParOf" srcId="{22433490-32EF-4455-B9DE-7C9130A88E47}" destId="{28AB6E06-F4E1-444E-B283-5155BADE34E5}" srcOrd="0" destOrd="0" presId="urn:microsoft.com/office/officeart/2008/layout/VerticalCurvedList"/>
    <dgm:cxn modelId="{6D617F90-F49F-4683-86AD-8D763E1D926E}" type="presParOf" srcId="{28AB6E06-F4E1-444E-B283-5155BADE34E5}" destId="{51A24F4F-D2A7-4E80-831B-F5809D9DDAC1}" srcOrd="0" destOrd="0" presId="urn:microsoft.com/office/officeart/2008/layout/VerticalCurvedList"/>
    <dgm:cxn modelId="{65FAB2E0-702C-4E6B-A9DB-5DCD09708CD6}" type="presParOf" srcId="{51A24F4F-D2A7-4E80-831B-F5809D9DDAC1}" destId="{08C38276-9D1F-4667-932E-CEA9037781A8}" srcOrd="0" destOrd="0" presId="urn:microsoft.com/office/officeart/2008/layout/VerticalCurvedList"/>
    <dgm:cxn modelId="{6E5B6C69-3739-4FFA-BAA5-6015881B3AA0}" type="presParOf" srcId="{51A24F4F-D2A7-4E80-831B-F5809D9DDAC1}" destId="{15C7543F-A783-4D3E-9B48-29CA4602D988}" srcOrd="1" destOrd="0" presId="urn:microsoft.com/office/officeart/2008/layout/VerticalCurvedList"/>
    <dgm:cxn modelId="{BE40B8BB-A4AC-4204-9665-9D899AB31F15}" type="presParOf" srcId="{51A24F4F-D2A7-4E80-831B-F5809D9DDAC1}" destId="{287FD7CC-496D-48AB-B6C0-D2BDD3E7C93E}" srcOrd="2" destOrd="0" presId="urn:microsoft.com/office/officeart/2008/layout/VerticalCurvedList"/>
    <dgm:cxn modelId="{C6B91BE1-D317-4014-B35B-A84774555DB9}" type="presParOf" srcId="{51A24F4F-D2A7-4E80-831B-F5809D9DDAC1}" destId="{70CA5AD1-50CF-4FC2-8CC2-DA50240235E4}" srcOrd="3" destOrd="0" presId="urn:microsoft.com/office/officeart/2008/layout/VerticalCurvedList"/>
    <dgm:cxn modelId="{9DAB0D57-928A-4242-AF54-DDCCD05E41BA}" type="presParOf" srcId="{28AB6E06-F4E1-444E-B283-5155BADE34E5}" destId="{B74D3D7B-70C2-48A0-8E1A-3B225BA0AB7E}" srcOrd="1" destOrd="0" presId="urn:microsoft.com/office/officeart/2008/layout/VerticalCurvedList"/>
    <dgm:cxn modelId="{922BB09C-8E00-402D-A1FC-618B483D0271}" type="presParOf" srcId="{28AB6E06-F4E1-444E-B283-5155BADE34E5}" destId="{C05B57B7-78BB-410A-9B88-45EBC67F1ACD}" srcOrd="2" destOrd="0" presId="urn:microsoft.com/office/officeart/2008/layout/VerticalCurvedList"/>
    <dgm:cxn modelId="{40433032-356B-4F68-A83A-09657BA9B581}" type="presParOf" srcId="{C05B57B7-78BB-410A-9B88-45EBC67F1ACD}" destId="{8E85CB67-27C7-480D-8EE4-9D1E6588BF81}" srcOrd="0" destOrd="0" presId="urn:microsoft.com/office/officeart/2008/layout/VerticalCurvedList"/>
    <dgm:cxn modelId="{530D4166-376B-475F-9B95-47D23E4A951F}" type="presParOf" srcId="{28AB6E06-F4E1-444E-B283-5155BADE34E5}" destId="{673A5E62-511C-417B-AFBA-B34236174AB0}" srcOrd="3" destOrd="0" presId="urn:microsoft.com/office/officeart/2008/layout/VerticalCurvedList"/>
    <dgm:cxn modelId="{DB493C1D-8280-4D5E-A3C2-8D9475DDCB25}" type="presParOf" srcId="{28AB6E06-F4E1-444E-B283-5155BADE34E5}" destId="{91C657E6-5ED8-4D5B-AB9C-919C98D3979D}" srcOrd="4" destOrd="0" presId="urn:microsoft.com/office/officeart/2008/layout/VerticalCurvedList"/>
    <dgm:cxn modelId="{79A4C270-3A32-4901-B9BA-EA5289CC4F2C}" type="presParOf" srcId="{91C657E6-5ED8-4D5B-AB9C-919C98D3979D}" destId="{CCC4004B-C216-49A7-8BFB-40B869B4E969}" srcOrd="0" destOrd="0" presId="urn:microsoft.com/office/officeart/2008/layout/VerticalCurvedList"/>
    <dgm:cxn modelId="{A0BC2240-871B-4AEF-94E9-3B06B8C478AA}" type="presParOf" srcId="{28AB6E06-F4E1-444E-B283-5155BADE34E5}" destId="{1B88DDBB-57EB-4D9D-934E-F5B421FA8162}" srcOrd="5" destOrd="0" presId="urn:microsoft.com/office/officeart/2008/layout/VerticalCurvedList"/>
    <dgm:cxn modelId="{789DE0E4-C636-413F-B686-8900500AE793}" type="presParOf" srcId="{28AB6E06-F4E1-444E-B283-5155BADE34E5}" destId="{457CFDD2-5039-4174-9C48-88A45B6C199F}" srcOrd="6" destOrd="0" presId="urn:microsoft.com/office/officeart/2008/layout/VerticalCurvedList"/>
    <dgm:cxn modelId="{A48D56CA-45CA-419C-9B2B-3716687C9BA0}" type="presParOf" srcId="{457CFDD2-5039-4174-9C48-88A45B6C199F}" destId="{6F7528DD-18A2-490C-85EE-71A5084E00D3}" srcOrd="0" destOrd="0" presId="urn:microsoft.com/office/officeart/2008/layout/VerticalCurvedList"/>
    <dgm:cxn modelId="{5F0BA07C-6A54-4B35-BCFC-799C5574EBF7}" type="presParOf" srcId="{28AB6E06-F4E1-444E-B283-5155BADE34E5}" destId="{F2D7D424-63CA-4FBF-A131-C2309CA77EC8}" srcOrd="7" destOrd="0" presId="urn:microsoft.com/office/officeart/2008/layout/VerticalCurvedList"/>
    <dgm:cxn modelId="{0AFC4455-7834-4390-B713-B39EB950133F}" type="presParOf" srcId="{28AB6E06-F4E1-444E-B283-5155BADE34E5}" destId="{716E5F53-142A-4CE4-9D1F-5D38E8C69A67}" srcOrd="8" destOrd="0" presId="urn:microsoft.com/office/officeart/2008/layout/VerticalCurvedList"/>
    <dgm:cxn modelId="{CCDDF8E2-BB41-4590-817D-220605EC33BB}" type="presParOf" srcId="{716E5F53-142A-4CE4-9D1F-5D38E8C69A67}" destId="{BE345054-0B86-42B2-A0B8-A65728E0ECD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91491E-B7E5-40E7-B340-4B1EB50340B2}" type="doc">
      <dgm:prSet loTypeId="urn:microsoft.com/office/officeart/2005/8/layout/vProcess5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l-GR"/>
        </a:p>
      </dgm:t>
    </dgm:pt>
    <dgm:pt modelId="{9CD518D2-F6E9-4B61-9BFC-9D4AF57538E0}">
      <dgm:prSet phldrT="[Text]" custT="1"/>
      <dgm:spPr/>
      <dgm:t>
        <a:bodyPr anchor="ctr"/>
        <a:lstStyle/>
        <a:p>
          <a:pPr algn="just"/>
          <a:r>
            <a:rPr lang="el-GR" sz="2000" b="1" i="0" dirty="0"/>
            <a:t>Καθεστώς προ της μεταρρύθμισης με το Ν</a:t>
          </a:r>
          <a:r>
            <a:rPr lang="en-US" sz="2000" b="1" i="0" dirty="0"/>
            <a:t> </a:t>
          </a:r>
          <a:r>
            <a:rPr lang="el-GR" sz="2000" b="1" i="0" dirty="0"/>
            <a:t>4646/2019 </a:t>
          </a:r>
        </a:p>
      </dgm:t>
    </dgm:pt>
    <dgm:pt modelId="{22D6195E-0301-4E47-AB2F-21E75E81CEFD}" type="parTrans" cxnId="{6F1A3D14-A044-4985-A5A1-4C1D73B6FB57}">
      <dgm:prSet/>
      <dgm:spPr/>
      <dgm:t>
        <a:bodyPr/>
        <a:lstStyle/>
        <a:p>
          <a:pPr algn="just"/>
          <a:endParaRPr lang="el-GR" sz="2000">
            <a:solidFill>
              <a:srgbClr val="002060"/>
            </a:solidFill>
          </a:endParaRPr>
        </a:p>
      </dgm:t>
    </dgm:pt>
    <dgm:pt modelId="{2F72F3FC-EBDA-44D2-96EE-E052C3455E6C}" type="sibTrans" cxnId="{6F1A3D14-A044-4985-A5A1-4C1D73B6FB57}">
      <dgm:prSet/>
      <dgm:spPr/>
      <dgm:t>
        <a:bodyPr/>
        <a:lstStyle/>
        <a:p>
          <a:endParaRPr lang="el-GR">
            <a:solidFill>
              <a:srgbClr val="002060"/>
            </a:solidFill>
          </a:endParaRPr>
        </a:p>
      </dgm:t>
    </dgm:pt>
    <dgm:pt modelId="{FECD2EEE-7B38-4428-AD12-C83F42CCC62D}">
      <dgm:prSet phldrT="[Text]" custT="1"/>
      <dgm:spPr/>
      <dgm:t>
        <a:bodyPr/>
        <a:lstStyle/>
        <a:p>
          <a:pPr algn="just"/>
          <a:r>
            <a:rPr lang="el-GR" sz="1600" dirty="0"/>
            <a:t>γνήσια αντικειμενική ευθύνη, η οποία θεμελιωνόταν αποκλειστικά στην ιδιότητα των φυσικών προσώπων στο νομικό πρόσωπο, χωρίς να εξετάζεται τυχόν έλλειψη υπαιτιότητάς τους </a:t>
          </a:r>
        </a:p>
      </dgm:t>
    </dgm:pt>
    <dgm:pt modelId="{9B072111-96E0-4CB5-9591-A8B1BF5E015E}" type="parTrans" cxnId="{F4EABB3A-19C2-4339-AF96-9FD2DF0A0561}">
      <dgm:prSet/>
      <dgm:spPr/>
      <dgm:t>
        <a:bodyPr/>
        <a:lstStyle/>
        <a:p>
          <a:pPr algn="just"/>
          <a:endParaRPr lang="el-GR" sz="2000">
            <a:solidFill>
              <a:srgbClr val="002060"/>
            </a:solidFill>
          </a:endParaRPr>
        </a:p>
      </dgm:t>
    </dgm:pt>
    <dgm:pt modelId="{6CE30935-471E-479C-A2CC-3895A251316B}" type="sibTrans" cxnId="{F4EABB3A-19C2-4339-AF96-9FD2DF0A0561}">
      <dgm:prSet custT="1"/>
      <dgm:spPr/>
      <dgm:t>
        <a:bodyPr/>
        <a:lstStyle/>
        <a:p>
          <a:pPr algn="just"/>
          <a:endParaRPr lang="el-GR" sz="2000">
            <a:solidFill>
              <a:srgbClr val="002060"/>
            </a:solidFill>
          </a:endParaRPr>
        </a:p>
      </dgm:t>
    </dgm:pt>
    <dgm:pt modelId="{368E6B43-04B1-4CCE-96D1-F8DE32C1E6CB}">
      <dgm:prSet phldrT="[Text]" custT="1"/>
      <dgm:spPr/>
      <dgm:t>
        <a:bodyPr/>
        <a:lstStyle/>
        <a:p>
          <a:pPr algn="just"/>
          <a:r>
            <a:rPr lang="el-GR" sz="1600" dirty="0"/>
            <a:t>περιπτώσεις όπου ενέχονταν πρόσωπα με ελάχιστη ή και ουδεμία σχέση με τη διοίκηση του </a:t>
          </a:r>
          <a:r>
            <a:rPr lang="el-GR" sz="1600" dirty="0" err="1"/>
            <a:t>νπ</a:t>
          </a:r>
          <a:r>
            <a:rPr lang="el-GR" sz="1600" dirty="0"/>
            <a:t>. </a:t>
          </a:r>
        </a:p>
        <a:p>
          <a:pPr algn="just"/>
          <a:endParaRPr lang="el-GR" sz="2000" dirty="0"/>
        </a:p>
      </dgm:t>
    </dgm:pt>
    <dgm:pt modelId="{E124B847-C6D2-4E0B-B138-D5DC38534F3A}" type="parTrans" cxnId="{DA773952-9363-4F23-A8F3-327F3AAAD720}">
      <dgm:prSet/>
      <dgm:spPr/>
      <dgm:t>
        <a:bodyPr/>
        <a:lstStyle/>
        <a:p>
          <a:pPr algn="just"/>
          <a:endParaRPr lang="el-GR" sz="2000">
            <a:solidFill>
              <a:srgbClr val="002060"/>
            </a:solidFill>
          </a:endParaRPr>
        </a:p>
      </dgm:t>
    </dgm:pt>
    <dgm:pt modelId="{B95F5384-EAD3-4C6F-B46A-E79F1CA53BB4}" type="sibTrans" cxnId="{DA773952-9363-4F23-A8F3-327F3AAAD720}">
      <dgm:prSet/>
      <dgm:spPr/>
      <dgm:t>
        <a:bodyPr/>
        <a:lstStyle/>
        <a:p>
          <a:pPr algn="just"/>
          <a:endParaRPr lang="el-GR" sz="2000">
            <a:solidFill>
              <a:srgbClr val="002060"/>
            </a:solidFill>
          </a:endParaRPr>
        </a:p>
      </dgm:t>
    </dgm:pt>
    <dgm:pt modelId="{03D9C8DA-33B8-4A90-91F4-2396EA71BFAC}" type="pres">
      <dgm:prSet presAssocID="{1A91491E-B7E5-40E7-B340-4B1EB50340B2}" presName="outerComposite" presStyleCnt="0">
        <dgm:presLayoutVars>
          <dgm:chMax val="5"/>
          <dgm:dir/>
          <dgm:resizeHandles val="exact"/>
        </dgm:presLayoutVars>
      </dgm:prSet>
      <dgm:spPr/>
    </dgm:pt>
    <dgm:pt modelId="{50525D12-0F99-452A-B4C4-D6679D764521}" type="pres">
      <dgm:prSet presAssocID="{1A91491E-B7E5-40E7-B340-4B1EB50340B2}" presName="dummyMaxCanvas" presStyleCnt="0">
        <dgm:presLayoutVars/>
      </dgm:prSet>
      <dgm:spPr/>
    </dgm:pt>
    <dgm:pt modelId="{4F3BF71D-D44F-4DC0-B875-3BFD61D61990}" type="pres">
      <dgm:prSet presAssocID="{1A91491E-B7E5-40E7-B340-4B1EB50340B2}" presName="ThreeNodes_1" presStyleLbl="node1" presStyleIdx="0" presStyleCnt="3" custScaleX="110651" custScaleY="86421" custLinFactNeighborX="9882" custLinFactNeighborY="875">
        <dgm:presLayoutVars>
          <dgm:bulletEnabled val="1"/>
        </dgm:presLayoutVars>
      </dgm:prSet>
      <dgm:spPr/>
    </dgm:pt>
    <dgm:pt modelId="{26014D98-208C-4824-B00C-ADC6C588BEAB}" type="pres">
      <dgm:prSet presAssocID="{1A91491E-B7E5-40E7-B340-4B1EB50340B2}" presName="ThreeNodes_2" presStyleLbl="node1" presStyleIdx="1" presStyleCnt="3" custScaleX="111452" custScaleY="132008" custLinFactNeighborX="658" custLinFactNeighborY="-4479">
        <dgm:presLayoutVars>
          <dgm:bulletEnabled val="1"/>
        </dgm:presLayoutVars>
      </dgm:prSet>
      <dgm:spPr/>
    </dgm:pt>
    <dgm:pt modelId="{85DAB296-64D5-4E4C-A748-74250E1C29ED}" type="pres">
      <dgm:prSet presAssocID="{1A91491E-B7E5-40E7-B340-4B1EB50340B2}" presName="ThreeNodes_3" presStyleLbl="node1" presStyleIdx="2" presStyleCnt="3" custScaleX="111306" custScaleY="104129" custLinFactNeighborX="-8092" custLinFactNeighborY="6298">
        <dgm:presLayoutVars>
          <dgm:bulletEnabled val="1"/>
        </dgm:presLayoutVars>
      </dgm:prSet>
      <dgm:spPr/>
    </dgm:pt>
    <dgm:pt modelId="{A6163C1D-F793-4550-94BA-76C67CBB60F5}" type="pres">
      <dgm:prSet presAssocID="{1A91491E-B7E5-40E7-B340-4B1EB50340B2}" presName="ThreeConn_1-2" presStyleLbl="fgAccFollowNode1" presStyleIdx="0" presStyleCnt="2" custScaleX="38272">
        <dgm:presLayoutVars>
          <dgm:bulletEnabled val="1"/>
        </dgm:presLayoutVars>
      </dgm:prSet>
      <dgm:spPr>
        <a:prstGeom prst="downArrow">
          <a:avLst/>
        </a:prstGeom>
      </dgm:spPr>
    </dgm:pt>
    <dgm:pt modelId="{F9A113FC-3D77-4ACC-A493-8B0E7E0ADAC8}" type="pres">
      <dgm:prSet presAssocID="{1A91491E-B7E5-40E7-B340-4B1EB50340B2}" presName="ThreeConn_2-3" presStyleLbl="fgAccFollowNode1" presStyleIdx="1" presStyleCnt="2" custScaleX="39132" custScaleY="116007">
        <dgm:presLayoutVars>
          <dgm:bulletEnabled val="1"/>
        </dgm:presLayoutVars>
      </dgm:prSet>
      <dgm:spPr/>
    </dgm:pt>
    <dgm:pt modelId="{A7D480AF-9CAB-4BD7-BF16-63CD5176934B}" type="pres">
      <dgm:prSet presAssocID="{1A91491E-B7E5-40E7-B340-4B1EB50340B2}" presName="ThreeNodes_1_text" presStyleLbl="node1" presStyleIdx="2" presStyleCnt="3">
        <dgm:presLayoutVars>
          <dgm:bulletEnabled val="1"/>
        </dgm:presLayoutVars>
      </dgm:prSet>
      <dgm:spPr/>
    </dgm:pt>
    <dgm:pt modelId="{DF6C42C6-6AAF-4AFC-9F92-9EB2AC0D8C21}" type="pres">
      <dgm:prSet presAssocID="{1A91491E-B7E5-40E7-B340-4B1EB50340B2}" presName="ThreeNodes_2_text" presStyleLbl="node1" presStyleIdx="2" presStyleCnt="3">
        <dgm:presLayoutVars>
          <dgm:bulletEnabled val="1"/>
        </dgm:presLayoutVars>
      </dgm:prSet>
      <dgm:spPr/>
    </dgm:pt>
    <dgm:pt modelId="{32326F0B-792C-427C-A5A5-BE15641610F9}" type="pres">
      <dgm:prSet presAssocID="{1A91491E-B7E5-40E7-B340-4B1EB50340B2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32E39013-C4AE-4BE0-B791-6A2934CC636D}" type="presOf" srcId="{9CD518D2-F6E9-4B61-9BFC-9D4AF57538E0}" destId="{A7D480AF-9CAB-4BD7-BF16-63CD5176934B}" srcOrd="1" destOrd="0" presId="urn:microsoft.com/office/officeart/2005/8/layout/vProcess5"/>
    <dgm:cxn modelId="{6F1A3D14-A044-4985-A5A1-4C1D73B6FB57}" srcId="{1A91491E-B7E5-40E7-B340-4B1EB50340B2}" destId="{9CD518D2-F6E9-4B61-9BFC-9D4AF57538E0}" srcOrd="0" destOrd="0" parTransId="{22D6195E-0301-4E47-AB2F-21E75E81CEFD}" sibTransId="{2F72F3FC-EBDA-44D2-96EE-E052C3455E6C}"/>
    <dgm:cxn modelId="{8E286635-DC96-4C46-A41F-683157F0D689}" type="presOf" srcId="{2F72F3FC-EBDA-44D2-96EE-E052C3455E6C}" destId="{A6163C1D-F793-4550-94BA-76C67CBB60F5}" srcOrd="0" destOrd="0" presId="urn:microsoft.com/office/officeart/2005/8/layout/vProcess5"/>
    <dgm:cxn modelId="{F4EABB3A-19C2-4339-AF96-9FD2DF0A0561}" srcId="{1A91491E-B7E5-40E7-B340-4B1EB50340B2}" destId="{FECD2EEE-7B38-4428-AD12-C83F42CCC62D}" srcOrd="1" destOrd="0" parTransId="{9B072111-96E0-4CB5-9591-A8B1BF5E015E}" sibTransId="{6CE30935-471E-479C-A2CC-3895A251316B}"/>
    <dgm:cxn modelId="{13553166-2A69-4D2D-A320-EEBE117FCA09}" type="presOf" srcId="{1A91491E-B7E5-40E7-B340-4B1EB50340B2}" destId="{03D9C8DA-33B8-4A90-91F4-2396EA71BFAC}" srcOrd="0" destOrd="0" presId="urn:microsoft.com/office/officeart/2005/8/layout/vProcess5"/>
    <dgm:cxn modelId="{0B10B869-5C6A-4422-99CF-EBC529168A2C}" type="presOf" srcId="{FECD2EEE-7B38-4428-AD12-C83F42CCC62D}" destId="{DF6C42C6-6AAF-4AFC-9F92-9EB2AC0D8C21}" srcOrd="1" destOrd="0" presId="urn:microsoft.com/office/officeart/2005/8/layout/vProcess5"/>
    <dgm:cxn modelId="{DA773952-9363-4F23-A8F3-327F3AAAD720}" srcId="{1A91491E-B7E5-40E7-B340-4B1EB50340B2}" destId="{368E6B43-04B1-4CCE-96D1-F8DE32C1E6CB}" srcOrd="2" destOrd="0" parTransId="{E124B847-C6D2-4E0B-B138-D5DC38534F3A}" sibTransId="{B95F5384-EAD3-4C6F-B46A-E79F1CA53BB4}"/>
    <dgm:cxn modelId="{50736886-24BC-40A2-8DC2-4C425585383F}" type="presOf" srcId="{6CE30935-471E-479C-A2CC-3895A251316B}" destId="{F9A113FC-3D77-4ACC-A493-8B0E7E0ADAC8}" srcOrd="0" destOrd="0" presId="urn:microsoft.com/office/officeart/2005/8/layout/vProcess5"/>
    <dgm:cxn modelId="{0D596696-8F1B-441B-8548-4998158F5BFE}" type="presOf" srcId="{FECD2EEE-7B38-4428-AD12-C83F42CCC62D}" destId="{26014D98-208C-4824-B00C-ADC6C588BEAB}" srcOrd="0" destOrd="0" presId="urn:microsoft.com/office/officeart/2005/8/layout/vProcess5"/>
    <dgm:cxn modelId="{1D7F6AA3-9B40-4E98-A6AE-165CBA730D7F}" type="presOf" srcId="{368E6B43-04B1-4CCE-96D1-F8DE32C1E6CB}" destId="{32326F0B-792C-427C-A5A5-BE15641610F9}" srcOrd="1" destOrd="0" presId="urn:microsoft.com/office/officeart/2005/8/layout/vProcess5"/>
    <dgm:cxn modelId="{FF88C6A3-3A95-47DF-A578-B2AB3733606E}" type="presOf" srcId="{9CD518D2-F6E9-4B61-9BFC-9D4AF57538E0}" destId="{4F3BF71D-D44F-4DC0-B875-3BFD61D61990}" srcOrd="0" destOrd="0" presId="urn:microsoft.com/office/officeart/2005/8/layout/vProcess5"/>
    <dgm:cxn modelId="{5E1C41D8-332A-481E-84A7-EC2906175566}" type="presOf" srcId="{368E6B43-04B1-4CCE-96D1-F8DE32C1E6CB}" destId="{85DAB296-64D5-4E4C-A748-74250E1C29ED}" srcOrd="0" destOrd="0" presId="urn:microsoft.com/office/officeart/2005/8/layout/vProcess5"/>
    <dgm:cxn modelId="{4DA29662-82EF-42D4-832F-07D7217F4092}" type="presParOf" srcId="{03D9C8DA-33B8-4A90-91F4-2396EA71BFAC}" destId="{50525D12-0F99-452A-B4C4-D6679D764521}" srcOrd="0" destOrd="0" presId="urn:microsoft.com/office/officeart/2005/8/layout/vProcess5"/>
    <dgm:cxn modelId="{E8C306B5-4D64-46FB-83C4-D55BDE906EA6}" type="presParOf" srcId="{03D9C8DA-33B8-4A90-91F4-2396EA71BFAC}" destId="{4F3BF71D-D44F-4DC0-B875-3BFD61D61990}" srcOrd="1" destOrd="0" presId="urn:microsoft.com/office/officeart/2005/8/layout/vProcess5"/>
    <dgm:cxn modelId="{D23A503B-74D7-4084-8FEF-EB51454786B4}" type="presParOf" srcId="{03D9C8DA-33B8-4A90-91F4-2396EA71BFAC}" destId="{26014D98-208C-4824-B00C-ADC6C588BEAB}" srcOrd="2" destOrd="0" presId="urn:microsoft.com/office/officeart/2005/8/layout/vProcess5"/>
    <dgm:cxn modelId="{EF653BCF-2A23-4BE8-8646-480BEDCE7A3C}" type="presParOf" srcId="{03D9C8DA-33B8-4A90-91F4-2396EA71BFAC}" destId="{85DAB296-64D5-4E4C-A748-74250E1C29ED}" srcOrd="3" destOrd="0" presId="urn:microsoft.com/office/officeart/2005/8/layout/vProcess5"/>
    <dgm:cxn modelId="{9F161309-C466-4014-BC58-E5980F7C9436}" type="presParOf" srcId="{03D9C8DA-33B8-4A90-91F4-2396EA71BFAC}" destId="{A6163C1D-F793-4550-94BA-76C67CBB60F5}" srcOrd="4" destOrd="0" presId="urn:microsoft.com/office/officeart/2005/8/layout/vProcess5"/>
    <dgm:cxn modelId="{639A9B4F-B7DA-4E82-8222-4D710CCBEEC9}" type="presParOf" srcId="{03D9C8DA-33B8-4A90-91F4-2396EA71BFAC}" destId="{F9A113FC-3D77-4ACC-A493-8B0E7E0ADAC8}" srcOrd="5" destOrd="0" presId="urn:microsoft.com/office/officeart/2005/8/layout/vProcess5"/>
    <dgm:cxn modelId="{E0069E93-D28A-47B8-909A-F8E91F4B145D}" type="presParOf" srcId="{03D9C8DA-33B8-4A90-91F4-2396EA71BFAC}" destId="{A7D480AF-9CAB-4BD7-BF16-63CD5176934B}" srcOrd="6" destOrd="0" presId="urn:microsoft.com/office/officeart/2005/8/layout/vProcess5"/>
    <dgm:cxn modelId="{6D4BB36B-EA4A-4F39-951C-8DA844BFED0E}" type="presParOf" srcId="{03D9C8DA-33B8-4A90-91F4-2396EA71BFAC}" destId="{DF6C42C6-6AAF-4AFC-9F92-9EB2AC0D8C21}" srcOrd="7" destOrd="0" presId="urn:microsoft.com/office/officeart/2005/8/layout/vProcess5"/>
    <dgm:cxn modelId="{FA61D54F-E618-46DC-BC88-60714298E6CD}" type="presParOf" srcId="{03D9C8DA-33B8-4A90-91F4-2396EA71BFAC}" destId="{32326F0B-792C-427C-A5A5-BE15641610F9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91491E-B7E5-40E7-B340-4B1EB50340B2}" type="doc">
      <dgm:prSet loTypeId="urn:microsoft.com/office/officeart/2005/8/layout/vProcess5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l-GR"/>
        </a:p>
      </dgm:t>
    </dgm:pt>
    <dgm:pt modelId="{9CD518D2-F6E9-4B61-9BFC-9D4AF57538E0}">
      <dgm:prSet phldrT="[Text]" custT="1"/>
      <dgm:spPr/>
      <dgm:t>
        <a:bodyPr anchor="ctr"/>
        <a:lstStyle/>
        <a:p>
          <a:pPr algn="just"/>
          <a:r>
            <a:rPr lang="el-GR" sz="2000" b="1" i="0" dirty="0"/>
            <a:t>Καθεστώς μετά τη μεταρρύθμιση με το Ν 4646/2019 </a:t>
          </a:r>
        </a:p>
      </dgm:t>
    </dgm:pt>
    <dgm:pt modelId="{22D6195E-0301-4E47-AB2F-21E75E81CEFD}" type="parTrans" cxnId="{6F1A3D14-A044-4985-A5A1-4C1D73B6FB57}">
      <dgm:prSet/>
      <dgm:spPr/>
      <dgm:t>
        <a:bodyPr/>
        <a:lstStyle/>
        <a:p>
          <a:pPr algn="just"/>
          <a:endParaRPr lang="el-GR" sz="2000">
            <a:solidFill>
              <a:srgbClr val="002060"/>
            </a:solidFill>
          </a:endParaRPr>
        </a:p>
      </dgm:t>
    </dgm:pt>
    <dgm:pt modelId="{2F72F3FC-EBDA-44D2-96EE-E052C3455E6C}" type="sibTrans" cxnId="{6F1A3D14-A044-4985-A5A1-4C1D73B6FB57}">
      <dgm:prSet/>
      <dgm:spPr/>
      <dgm:t>
        <a:bodyPr/>
        <a:lstStyle/>
        <a:p>
          <a:endParaRPr lang="el-GR">
            <a:solidFill>
              <a:srgbClr val="002060"/>
            </a:solidFill>
          </a:endParaRPr>
        </a:p>
      </dgm:t>
    </dgm:pt>
    <dgm:pt modelId="{FECD2EEE-7B38-4428-AD12-C83F42CCC62D}">
      <dgm:prSet phldrT="[Text]" custT="1"/>
      <dgm:spPr/>
      <dgm:t>
        <a:bodyPr/>
        <a:lstStyle/>
        <a:p>
          <a:pPr marL="0" indent="0" algn="just"/>
          <a:r>
            <a:rPr lang="el-GR" sz="1600" dirty="0"/>
            <a:t>μη γνήσια ή νόθος αντικειμενική ευθύνη των φυσικών προσώπων. Το βάρος απόδειξης της έλλειψης υπαιτιότητάς τους το φέρουν οι διοικούντες/φυσικά πρόσωπα. </a:t>
          </a:r>
        </a:p>
        <a:p>
          <a:pPr marL="0" indent="0" algn="just"/>
          <a:endParaRPr lang="el-GR" sz="1800" dirty="0"/>
        </a:p>
      </dgm:t>
    </dgm:pt>
    <dgm:pt modelId="{9B072111-96E0-4CB5-9591-A8B1BF5E015E}" type="parTrans" cxnId="{F4EABB3A-19C2-4339-AF96-9FD2DF0A0561}">
      <dgm:prSet/>
      <dgm:spPr/>
      <dgm:t>
        <a:bodyPr/>
        <a:lstStyle/>
        <a:p>
          <a:pPr algn="just"/>
          <a:endParaRPr lang="el-GR" sz="2000">
            <a:solidFill>
              <a:srgbClr val="002060"/>
            </a:solidFill>
          </a:endParaRPr>
        </a:p>
      </dgm:t>
    </dgm:pt>
    <dgm:pt modelId="{6CE30935-471E-479C-A2CC-3895A251316B}" type="sibTrans" cxnId="{F4EABB3A-19C2-4339-AF96-9FD2DF0A0561}">
      <dgm:prSet custT="1"/>
      <dgm:spPr/>
      <dgm:t>
        <a:bodyPr/>
        <a:lstStyle/>
        <a:p>
          <a:pPr algn="just"/>
          <a:endParaRPr lang="el-GR" sz="2000">
            <a:solidFill>
              <a:srgbClr val="002060"/>
            </a:solidFill>
          </a:endParaRPr>
        </a:p>
      </dgm:t>
    </dgm:pt>
    <dgm:pt modelId="{03D9C8DA-33B8-4A90-91F4-2396EA71BFAC}" type="pres">
      <dgm:prSet presAssocID="{1A91491E-B7E5-40E7-B340-4B1EB50340B2}" presName="outerComposite" presStyleCnt="0">
        <dgm:presLayoutVars>
          <dgm:chMax val="5"/>
          <dgm:dir/>
          <dgm:resizeHandles val="exact"/>
        </dgm:presLayoutVars>
      </dgm:prSet>
      <dgm:spPr/>
    </dgm:pt>
    <dgm:pt modelId="{50525D12-0F99-452A-B4C4-D6679D764521}" type="pres">
      <dgm:prSet presAssocID="{1A91491E-B7E5-40E7-B340-4B1EB50340B2}" presName="dummyMaxCanvas" presStyleCnt="0">
        <dgm:presLayoutVars/>
      </dgm:prSet>
      <dgm:spPr/>
    </dgm:pt>
    <dgm:pt modelId="{84201DE5-DBF9-4203-AF11-47C2034A6AF8}" type="pres">
      <dgm:prSet presAssocID="{1A91491E-B7E5-40E7-B340-4B1EB50340B2}" presName="TwoNodes_1" presStyleLbl="node1" presStyleIdx="0" presStyleCnt="2" custScaleX="112322" custScaleY="62090" custLinFactNeighborX="6891" custLinFactNeighborY="-14695">
        <dgm:presLayoutVars>
          <dgm:bulletEnabled val="1"/>
        </dgm:presLayoutVars>
      </dgm:prSet>
      <dgm:spPr/>
    </dgm:pt>
    <dgm:pt modelId="{81750B9D-ABF5-4E84-A899-C29CCD977863}" type="pres">
      <dgm:prSet presAssocID="{1A91491E-B7E5-40E7-B340-4B1EB50340B2}" presName="TwoNodes_2" presStyleLbl="node1" presStyleIdx="1" presStyleCnt="2" custScaleX="112809" custLinFactNeighborX="-10064" custLinFactNeighborY="-35152">
        <dgm:presLayoutVars>
          <dgm:bulletEnabled val="1"/>
        </dgm:presLayoutVars>
      </dgm:prSet>
      <dgm:spPr/>
    </dgm:pt>
    <dgm:pt modelId="{BCA9993C-B116-4425-BFAC-868D967FB31C}" type="pres">
      <dgm:prSet presAssocID="{1A91491E-B7E5-40E7-B340-4B1EB50340B2}" presName="TwoConn_1-2" presStyleLbl="fgAccFollowNode1" presStyleIdx="0" presStyleCnt="1" custFlipHor="1" custScaleX="35605" custScaleY="100000" custLinFactNeighborY="-50000">
        <dgm:presLayoutVars>
          <dgm:bulletEnabled val="1"/>
        </dgm:presLayoutVars>
      </dgm:prSet>
      <dgm:spPr/>
    </dgm:pt>
    <dgm:pt modelId="{9CDCD905-1A84-41A6-9CEA-603005BE7EED}" type="pres">
      <dgm:prSet presAssocID="{1A91491E-B7E5-40E7-B340-4B1EB50340B2}" presName="TwoNodes_1_text" presStyleLbl="node1" presStyleIdx="1" presStyleCnt="2">
        <dgm:presLayoutVars>
          <dgm:bulletEnabled val="1"/>
        </dgm:presLayoutVars>
      </dgm:prSet>
      <dgm:spPr/>
    </dgm:pt>
    <dgm:pt modelId="{C0CAB22A-9731-4816-B2F1-84D9C6F90BBA}" type="pres">
      <dgm:prSet presAssocID="{1A91491E-B7E5-40E7-B340-4B1EB50340B2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6F1A3D14-A044-4985-A5A1-4C1D73B6FB57}" srcId="{1A91491E-B7E5-40E7-B340-4B1EB50340B2}" destId="{9CD518D2-F6E9-4B61-9BFC-9D4AF57538E0}" srcOrd="0" destOrd="0" parTransId="{22D6195E-0301-4E47-AB2F-21E75E81CEFD}" sibTransId="{2F72F3FC-EBDA-44D2-96EE-E052C3455E6C}"/>
    <dgm:cxn modelId="{C8D0E527-80CA-4E91-B4EC-83E80B9F43AC}" type="presOf" srcId="{FECD2EEE-7B38-4428-AD12-C83F42CCC62D}" destId="{81750B9D-ABF5-4E84-A899-C29CCD977863}" srcOrd="0" destOrd="0" presId="urn:microsoft.com/office/officeart/2005/8/layout/vProcess5"/>
    <dgm:cxn modelId="{F4EABB3A-19C2-4339-AF96-9FD2DF0A0561}" srcId="{1A91491E-B7E5-40E7-B340-4B1EB50340B2}" destId="{FECD2EEE-7B38-4428-AD12-C83F42CCC62D}" srcOrd="1" destOrd="0" parTransId="{9B072111-96E0-4CB5-9591-A8B1BF5E015E}" sibTransId="{6CE30935-471E-479C-A2CC-3895A251316B}"/>
    <dgm:cxn modelId="{13553166-2A69-4D2D-A320-EEBE117FCA09}" type="presOf" srcId="{1A91491E-B7E5-40E7-B340-4B1EB50340B2}" destId="{03D9C8DA-33B8-4A90-91F4-2396EA71BFAC}" srcOrd="0" destOrd="0" presId="urn:microsoft.com/office/officeart/2005/8/layout/vProcess5"/>
    <dgm:cxn modelId="{B4B08E69-121C-431D-BBBB-055B857C391E}" type="presOf" srcId="{FECD2EEE-7B38-4428-AD12-C83F42CCC62D}" destId="{C0CAB22A-9731-4816-B2F1-84D9C6F90BBA}" srcOrd="1" destOrd="0" presId="urn:microsoft.com/office/officeart/2005/8/layout/vProcess5"/>
    <dgm:cxn modelId="{B7555E71-E59D-4A2E-BFD6-F1469D040741}" type="presOf" srcId="{2F72F3FC-EBDA-44D2-96EE-E052C3455E6C}" destId="{BCA9993C-B116-4425-BFAC-868D967FB31C}" srcOrd="0" destOrd="0" presId="urn:microsoft.com/office/officeart/2005/8/layout/vProcess5"/>
    <dgm:cxn modelId="{20E59798-9ABE-424C-BA88-827A92AD4A25}" type="presOf" srcId="{9CD518D2-F6E9-4B61-9BFC-9D4AF57538E0}" destId="{9CDCD905-1A84-41A6-9CEA-603005BE7EED}" srcOrd="1" destOrd="0" presId="urn:microsoft.com/office/officeart/2005/8/layout/vProcess5"/>
    <dgm:cxn modelId="{ECF6C7B1-5834-4A3B-BFE7-DBA565AB30FD}" type="presOf" srcId="{9CD518D2-F6E9-4B61-9BFC-9D4AF57538E0}" destId="{84201DE5-DBF9-4203-AF11-47C2034A6AF8}" srcOrd="0" destOrd="0" presId="urn:microsoft.com/office/officeart/2005/8/layout/vProcess5"/>
    <dgm:cxn modelId="{4DA29662-82EF-42D4-832F-07D7217F4092}" type="presParOf" srcId="{03D9C8DA-33B8-4A90-91F4-2396EA71BFAC}" destId="{50525D12-0F99-452A-B4C4-D6679D764521}" srcOrd="0" destOrd="0" presId="urn:microsoft.com/office/officeart/2005/8/layout/vProcess5"/>
    <dgm:cxn modelId="{BB2E6DF9-9873-4EEF-8920-055E352ADF20}" type="presParOf" srcId="{03D9C8DA-33B8-4A90-91F4-2396EA71BFAC}" destId="{84201DE5-DBF9-4203-AF11-47C2034A6AF8}" srcOrd="1" destOrd="0" presId="urn:microsoft.com/office/officeart/2005/8/layout/vProcess5"/>
    <dgm:cxn modelId="{B8E024CA-C7DA-4102-A6C6-1944029C0643}" type="presParOf" srcId="{03D9C8DA-33B8-4A90-91F4-2396EA71BFAC}" destId="{81750B9D-ABF5-4E84-A899-C29CCD977863}" srcOrd="2" destOrd="0" presId="urn:microsoft.com/office/officeart/2005/8/layout/vProcess5"/>
    <dgm:cxn modelId="{9705A718-FF52-4B16-8C66-98117D4F2A54}" type="presParOf" srcId="{03D9C8DA-33B8-4A90-91F4-2396EA71BFAC}" destId="{BCA9993C-B116-4425-BFAC-868D967FB31C}" srcOrd="3" destOrd="0" presId="urn:microsoft.com/office/officeart/2005/8/layout/vProcess5"/>
    <dgm:cxn modelId="{1BD570C2-F10D-46CC-872E-378F7573AA45}" type="presParOf" srcId="{03D9C8DA-33B8-4A90-91F4-2396EA71BFAC}" destId="{9CDCD905-1A84-41A6-9CEA-603005BE7EED}" srcOrd="4" destOrd="0" presId="urn:microsoft.com/office/officeart/2005/8/layout/vProcess5"/>
    <dgm:cxn modelId="{BEE0442E-4CBB-4678-A0FD-F632DADA6478}" type="presParOf" srcId="{03D9C8DA-33B8-4A90-91F4-2396EA71BFAC}" destId="{C0CAB22A-9731-4816-B2F1-84D9C6F90BBA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4A5D11-A06F-4264-8C86-991F2767FD79}" type="doc">
      <dgm:prSet loTypeId="urn:microsoft.com/office/officeart/2005/8/layout/defaul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2D66A0F1-517B-4F04-9A74-D9DA20B8BDA7}">
      <dgm:prSet custT="1"/>
      <dgm:spPr/>
      <dgm:t>
        <a:bodyPr/>
        <a:lstStyle/>
        <a:p>
          <a:r>
            <a:rPr lang="el-GR" sz="1600" b="1" dirty="0">
              <a:solidFill>
                <a:srgbClr val="002060"/>
              </a:solidFill>
            </a:rPr>
            <a:t>Εκτελεστικοί πρόεδροι</a:t>
          </a:r>
          <a:r>
            <a:rPr lang="el-GR" sz="1600" dirty="0">
              <a:solidFill>
                <a:srgbClr val="002060"/>
              </a:solidFill>
            </a:rPr>
            <a:t> </a:t>
          </a:r>
        </a:p>
        <a:p>
          <a:r>
            <a:rPr lang="el-GR" sz="1600" dirty="0"/>
            <a:t>Πρόσωπα που ασκούν εκτελεστικά καθήκοντα, έχουν </a:t>
          </a:r>
          <a:r>
            <a:rPr lang="el-GR" sz="1600" dirty="0" err="1"/>
            <a:t>δλδ</a:t>
          </a:r>
          <a:r>
            <a:rPr lang="el-GR" sz="1600" dirty="0"/>
            <a:t> ενεργό ανάμειξη στη διαχείριση του νομικού προσώπου</a:t>
          </a:r>
          <a:endParaRPr lang="en-US" sz="1600" dirty="0"/>
        </a:p>
      </dgm:t>
    </dgm:pt>
    <dgm:pt modelId="{3744C13E-0C3F-46A7-ADD4-965EAB160A04}" type="parTrans" cxnId="{256C6357-AA7F-4118-A6D1-10B0AB0149C3}">
      <dgm:prSet/>
      <dgm:spPr/>
      <dgm:t>
        <a:bodyPr/>
        <a:lstStyle/>
        <a:p>
          <a:pPr algn="just"/>
          <a:endParaRPr lang="en-US" sz="2000"/>
        </a:p>
      </dgm:t>
    </dgm:pt>
    <dgm:pt modelId="{A01913CE-1E9C-47C8-A541-08509DF0EE18}" type="sibTrans" cxnId="{256C6357-AA7F-4118-A6D1-10B0AB0149C3}">
      <dgm:prSet phldrT="01"/>
      <dgm:spPr/>
      <dgm:t>
        <a:bodyPr/>
        <a:lstStyle/>
        <a:p>
          <a:endParaRPr lang="en-US" dirty="0"/>
        </a:p>
      </dgm:t>
    </dgm:pt>
    <dgm:pt modelId="{2969C45E-5F8B-4F56-98C3-6085E935F70F}">
      <dgm:prSet custT="1"/>
      <dgm:spPr/>
      <dgm:t>
        <a:bodyPr/>
        <a:lstStyle/>
        <a:p>
          <a:r>
            <a:rPr lang="el-GR" sz="1600" b="1" dirty="0">
              <a:solidFill>
                <a:srgbClr val="002060"/>
              </a:solidFill>
            </a:rPr>
            <a:t>Γενικοί Διευθυντές/Διευθυντές</a:t>
          </a:r>
        </a:p>
        <a:p>
          <a:r>
            <a:rPr lang="el-GR" sz="1600" dirty="0"/>
            <a:t>πρόσωπα μη μέλη του ΔΣ, κατά κανόνα, με καθήκοντα διαχείρισης που άπτονται των οικονομικών/φορολογικών υποχρεώσεων του νομικού προσώπου</a:t>
          </a:r>
          <a:endParaRPr lang="en-US" sz="1600" dirty="0"/>
        </a:p>
      </dgm:t>
    </dgm:pt>
    <dgm:pt modelId="{2886EC3C-43C0-42A6-8B95-F74296421A22}" type="parTrans" cxnId="{42C8BB10-2782-4FFA-B9E9-F268E2800AE8}">
      <dgm:prSet/>
      <dgm:spPr/>
      <dgm:t>
        <a:bodyPr/>
        <a:lstStyle/>
        <a:p>
          <a:pPr algn="just"/>
          <a:endParaRPr lang="en-US" sz="2000"/>
        </a:p>
      </dgm:t>
    </dgm:pt>
    <dgm:pt modelId="{7AB6AF88-DD54-4489-94C6-F5D7E699EC84}" type="sibTrans" cxnId="{42C8BB10-2782-4FFA-B9E9-F268E2800AE8}">
      <dgm:prSet phldrT="02"/>
      <dgm:spPr/>
      <dgm:t>
        <a:bodyPr/>
        <a:lstStyle/>
        <a:p>
          <a:endParaRPr lang="en-US" dirty="0"/>
        </a:p>
      </dgm:t>
    </dgm:pt>
    <dgm:pt modelId="{FB0A2213-B786-4F21-95AE-B76F6F5782D5}">
      <dgm:prSet custT="1"/>
      <dgm:spPr/>
      <dgm:t>
        <a:bodyPr/>
        <a:lstStyle/>
        <a:p>
          <a:r>
            <a:rPr lang="el-GR" sz="1600" b="1" dirty="0">
              <a:solidFill>
                <a:srgbClr val="002060"/>
              </a:solidFill>
            </a:rPr>
            <a:t>Διαχειριστές</a:t>
          </a:r>
          <a:r>
            <a:rPr lang="el-GR" sz="1600" dirty="0">
              <a:solidFill>
                <a:srgbClr val="002060"/>
              </a:solidFill>
            </a:rPr>
            <a:t> </a:t>
          </a:r>
        </a:p>
        <a:p>
          <a:r>
            <a:rPr lang="el-GR" sz="1600" dirty="0">
              <a:solidFill>
                <a:schemeClr val="tx1"/>
              </a:solidFill>
            </a:rPr>
            <a:t>ΕΠΕ, ΙΚΕ, ΟΕ/ΕΕ</a:t>
          </a:r>
        </a:p>
        <a:p>
          <a:r>
            <a:rPr lang="el-GR" sz="1600" dirty="0"/>
            <a:t>Τυγχάνουν </a:t>
          </a:r>
          <a:r>
            <a:rPr lang="en-US" sz="1600" dirty="0"/>
            <a:t>ex officio </a:t>
          </a:r>
          <a:r>
            <a:rPr lang="el-GR" sz="1600" dirty="0"/>
            <a:t>υπεύθυνα απέναντι στο Δημόσιο</a:t>
          </a:r>
          <a:endParaRPr lang="en-US" sz="1600" dirty="0"/>
        </a:p>
      </dgm:t>
    </dgm:pt>
    <dgm:pt modelId="{4680E6EF-A984-4993-A96D-E420A1C20BC8}" type="parTrans" cxnId="{D5AA0928-3DA5-4484-929B-278D963F6A3E}">
      <dgm:prSet/>
      <dgm:spPr/>
      <dgm:t>
        <a:bodyPr/>
        <a:lstStyle/>
        <a:p>
          <a:pPr algn="just"/>
          <a:endParaRPr lang="en-US" sz="2000"/>
        </a:p>
      </dgm:t>
    </dgm:pt>
    <dgm:pt modelId="{5ACA8023-3CFF-4E2F-9C07-C5744A800A43}" type="sibTrans" cxnId="{D5AA0928-3DA5-4484-929B-278D963F6A3E}">
      <dgm:prSet phldrT="03"/>
      <dgm:spPr/>
      <dgm:t>
        <a:bodyPr/>
        <a:lstStyle/>
        <a:p>
          <a:endParaRPr lang="en-US" dirty="0"/>
        </a:p>
      </dgm:t>
    </dgm:pt>
    <dgm:pt modelId="{E05D4DBC-337E-4DB2-A84B-ED6FC3328A20}">
      <dgm:prSet custT="1"/>
      <dgm:spPr/>
      <dgm:t>
        <a:bodyPr/>
        <a:lstStyle/>
        <a:p>
          <a:r>
            <a:rPr lang="el-GR" sz="1600" b="1" dirty="0">
              <a:solidFill>
                <a:srgbClr val="002060"/>
              </a:solidFill>
            </a:rPr>
            <a:t>Διευθύνοντες Σύμβουλοι</a:t>
          </a:r>
        </a:p>
        <a:p>
          <a:r>
            <a:rPr lang="el-GR" sz="1600" dirty="0"/>
            <a:t>γενική εξουσία διοίκησης και εκπροσώπησης του νομικού προσώπου</a:t>
          </a:r>
          <a:endParaRPr lang="en-US" sz="1600" dirty="0"/>
        </a:p>
      </dgm:t>
    </dgm:pt>
    <dgm:pt modelId="{6F3B11D9-FB53-435A-8D56-7E522A2E0A7C}" type="parTrans" cxnId="{13C527D3-A414-488C-879C-30D1FAB8B744}">
      <dgm:prSet/>
      <dgm:spPr/>
      <dgm:t>
        <a:bodyPr/>
        <a:lstStyle/>
        <a:p>
          <a:pPr algn="just"/>
          <a:endParaRPr lang="en-US" sz="2000"/>
        </a:p>
      </dgm:t>
    </dgm:pt>
    <dgm:pt modelId="{C19F4F5C-57E7-4F87-9D86-A51C75D74916}" type="sibTrans" cxnId="{13C527D3-A414-488C-879C-30D1FAB8B744}">
      <dgm:prSet phldrT="04"/>
      <dgm:spPr/>
      <dgm:t>
        <a:bodyPr/>
        <a:lstStyle/>
        <a:p>
          <a:endParaRPr lang="en-US" dirty="0"/>
        </a:p>
      </dgm:t>
    </dgm:pt>
    <dgm:pt modelId="{AE945853-9D5F-45D2-90D4-1103BB11BA17}">
      <dgm:prSet custT="1"/>
      <dgm:spPr/>
      <dgm:t>
        <a:bodyPr/>
        <a:lstStyle/>
        <a:p>
          <a:r>
            <a:rPr lang="el-GR" sz="1600" b="1" dirty="0">
              <a:solidFill>
                <a:srgbClr val="002060"/>
              </a:solidFill>
            </a:rPr>
            <a:t>Εντεταλμένοι στη διοίκηση</a:t>
          </a:r>
          <a:r>
            <a:rPr lang="el-GR" sz="1600" dirty="0">
              <a:solidFill>
                <a:srgbClr val="002060"/>
              </a:solidFill>
            </a:rPr>
            <a:t> </a:t>
          </a:r>
          <a:r>
            <a:rPr lang="el-GR" sz="1600" dirty="0"/>
            <a:t>εξουσιοδοτημένα στελέχη του </a:t>
          </a:r>
          <a:r>
            <a:rPr lang="el-GR" sz="1600" dirty="0" err="1"/>
            <a:t>νπ</a:t>
          </a:r>
          <a:r>
            <a:rPr lang="el-GR" sz="1600" dirty="0"/>
            <a:t>, τα καθήκοντα των οποίων σχετίζονται με την εκπλήρωση των οικονομικών/φορολογικών υποχρεώσεων του νομικού προσώπου</a:t>
          </a:r>
          <a:endParaRPr lang="en-US" sz="1600" dirty="0"/>
        </a:p>
      </dgm:t>
    </dgm:pt>
    <dgm:pt modelId="{68C9BB3C-F73C-425D-9293-4D8AE78B3DED}" type="parTrans" cxnId="{980EEDB8-DF89-4E08-B437-1072AC520374}">
      <dgm:prSet/>
      <dgm:spPr/>
      <dgm:t>
        <a:bodyPr/>
        <a:lstStyle/>
        <a:p>
          <a:pPr algn="just"/>
          <a:endParaRPr lang="en-US" sz="2000"/>
        </a:p>
      </dgm:t>
    </dgm:pt>
    <dgm:pt modelId="{2642BEE9-E89F-4057-A62E-A9B032EB475A}" type="sibTrans" cxnId="{980EEDB8-DF89-4E08-B437-1072AC520374}">
      <dgm:prSet phldrT="05"/>
      <dgm:spPr/>
      <dgm:t>
        <a:bodyPr/>
        <a:lstStyle/>
        <a:p>
          <a:endParaRPr lang="en-US" dirty="0"/>
        </a:p>
      </dgm:t>
    </dgm:pt>
    <dgm:pt modelId="{A1D7307E-5C5B-4D53-9636-2026102DBDA8}">
      <dgm:prSet custT="1"/>
      <dgm:spPr/>
      <dgm:t>
        <a:bodyPr/>
        <a:lstStyle/>
        <a:p>
          <a:r>
            <a:rPr lang="el-GR" sz="1600" b="1" dirty="0">
              <a:solidFill>
                <a:srgbClr val="002060"/>
              </a:solidFill>
            </a:rPr>
            <a:t>Εκκαθαριστές</a:t>
          </a:r>
        </a:p>
        <a:p>
          <a:r>
            <a:rPr lang="el-GR" sz="1600" b="0" dirty="0"/>
            <a:t>για οφειλές που δημιουργήθηκαν κατά τη διάρκεια της εκκαθάρισης (ΣτΕ619/2024, ΣτΕ2816/2020, </a:t>
          </a:r>
          <a:r>
            <a:rPr lang="el-GR" sz="1600" b="0" dirty="0" err="1"/>
            <a:t>ΔΠρΑθ</a:t>
          </a:r>
          <a:r>
            <a:rPr lang="el-GR" sz="1600" b="0" dirty="0"/>
            <a:t> 6629/2021. Επίσης, ΔΕΔ 1762/2024, ΔΕΔ 1539/2024, ΔΕΔ 2353/2024, ΔΕΔ 267/2021). </a:t>
          </a:r>
          <a:endParaRPr lang="en-US" sz="1600" b="0" dirty="0"/>
        </a:p>
      </dgm:t>
    </dgm:pt>
    <dgm:pt modelId="{02F7FFBC-FCDE-4D55-B72A-8DD45C64A9BF}" type="parTrans" cxnId="{40BAEA84-284D-4CF3-9EE7-F25CD651D36C}">
      <dgm:prSet/>
      <dgm:spPr/>
      <dgm:t>
        <a:bodyPr/>
        <a:lstStyle/>
        <a:p>
          <a:endParaRPr lang="el-GR"/>
        </a:p>
      </dgm:t>
    </dgm:pt>
    <dgm:pt modelId="{0DD42097-D2A2-4784-BDF8-1739D6415361}" type="sibTrans" cxnId="{40BAEA84-284D-4CF3-9EE7-F25CD651D36C}">
      <dgm:prSet/>
      <dgm:spPr/>
      <dgm:t>
        <a:bodyPr/>
        <a:lstStyle/>
        <a:p>
          <a:endParaRPr lang="el-GR"/>
        </a:p>
      </dgm:t>
    </dgm:pt>
    <dgm:pt modelId="{4620222A-8380-4718-B83C-A1D3666C4B9B}" type="pres">
      <dgm:prSet presAssocID="{FC4A5D11-A06F-4264-8C86-991F2767FD79}" presName="diagram" presStyleCnt="0">
        <dgm:presLayoutVars>
          <dgm:dir/>
          <dgm:resizeHandles val="exact"/>
        </dgm:presLayoutVars>
      </dgm:prSet>
      <dgm:spPr/>
    </dgm:pt>
    <dgm:pt modelId="{17FF3856-2EE9-4FE6-BD6F-CA9BB7D5F5F2}" type="pres">
      <dgm:prSet presAssocID="{2D66A0F1-517B-4F04-9A74-D9DA20B8BDA7}" presName="node" presStyleLbl="node1" presStyleIdx="0" presStyleCnt="6">
        <dgm:presLayoutVars>
          <dgm:bulletEnabled val="1"/>
        </dgm:presLayoutVars>
      </dgm:prSet>
      <dgm:spPr/>
    </dgm:pt>
    <dgm:pt modelId="{39634C54-66F8-468A-A9E7-EE72FFFEECE8}" type="pres">
      <dgm:prSet presAssocID="{A01913CE-1E9C-47C8-A541-08509DF0EE18}" presName="sibTrans" presStyleCnt="0"/>
      <dgm:spPr/>
    </dgm:pt>
    <dgm:pt modelId="{C6823000-80ED-4251-BB9A-B7A0A9743FFC}" type="pres">
      <dgm:prSet presAssocID="{2969C45E-5F8B-4F56-98C3-6085E935F70F}" presName="node" presStyleLbl="node1" presStyleIdx="1" presStyleCnt="6">
        <dgm:presLayoutVars>
          <dgm:bulletEnabled val="1"/>
        </dgm:presLayoutVars>
      </dgm:prSet>
      <dgm:spPr/>
    </dgm:pt>
    <dgm:pt modelId="{315C80C3-16DF-4388-9033-76F7D5656FDC}" type="pres">
      <dgm:prSet presAssocID="{7AB6AF88-DD54-4489-94C6-F5D7E699EC84}" presName="sibTrans" presStyleCnt="0"/>
      <dgm:spPr/>
    </dgm:pt>
    <dgm:pt modelId="{131A04CE-0E85-42D5-8C03-D1EAFE3E8B20}" type="pres">
      <dgm:prSet presAssocID="{FB0A2213-B786-4F21-95AE-B76F6F5782D5}" presName="node" presStyleLbl="node1" presStyleIdx="2" presStyleCnt="6">
        <dgm:presLayoutVars>
          <dgm:bulletEnabled val="1"/>
        </dgm:presLayoutVars>
      </dgm:prSet>
      <dgm:spPr/>
    </dgm:pt>
    <dgm:pt modelId="{72B887A8-6FAF-4712-93AF-CE0DEBF0E0AF}" type="pres">
      <dgm:prSet presAssocID="{5ACA8023-3CFF-4E2F-9C07-C5744A800A43}" presName="sibTrans" presStyleCnt="0"/>
      <dgm:spPr/>
    </dgm:pt>
    <dgm:pt modelId="{BCFAB70B-EFC5-41DA-B7BF-3A21931A73CC}" type="pres">
      <dgm:prSet presAssocID="{E05D4DBC-337E-4DB2-A84B-ED6FC3328A20}" presName="node" presStyleLbl="node1" presStyleIdx="3" presStyleCnt="6">
        <dgm:presLayoutVars>
          <dgm:bulletEnabled val="1"/>
        </dgm:presLayoutVars>
      </dgm:prSet>
      <dgm:spPr/>
    </dgm:pt>
    <dgm:pt modelId="{6C43587E-40FA-4C34-9461-B8448D53CF8F}" type="pres">
      <dgm:prSet presAssocID="{C19F4F5C-57E7-4F87-9D86-A51C75D74916}" presName="sibTrans" presStyleCnt="0"/>
      <dgm:spPr/>
    </dgm:pt>
    <dgm:pt modelId="{A624CB32-FEDB-44BF-AEDC-7CA818DCBA68}" type="pres">
      <dgm:prSet presAssocID="{AE945853-9D5F-45D2-90D4-1103BB11BA17}" presName="node" presStyleLbl="node1" presStyleIdx="4" presStyleCnt="6">
        <dgm:presLayoutVars>
          <dgm:bulletEnabled val="1"/>
        </dgm:presLayoutVars>
      </dgm:prSet>
      <dgm:spPr/>
    </dgm:pt>
    <dgm:pt modelId="{346C24F0-8AA7-41C5-A7A0-D3A69205B691}" type="pres">
      <dgm:prSet presAssocID="{2642BEE9-E89F-4057-A62E-A9B032EB475A}" presName="sibTrans" presStyleCnt="0"/>
      <dgm:spPr/>
    </dgm:pt>
    <dgm:pt modelId="{D298C9A9-4339-4E1C-B61D-1B8F8A368F43}" type="pres">
      <dgm:prSet presAssocID="{A1D7307E-5C5B-4D53-9636-2026102DBDA8}" presName="node" presStyleLbl="node1" presStyleIdx="5" presStyleCnt="6">
        <dgm:presLayoutVars>
          <dgm:bulletEnabled val="1"/>
        </dgm:presLayoutVars>
      </dgm:prSet>
      <dgm:spPr/>
    </dgm:pt>
  </dgm:ptLst>
  <dgm:cxnLst>
    <dgm:cxn modelId="{F7892D00-2747-4F7D-9536-7F288EBC5279}" type="presOf" srcId="{E05D4DBC-337E-4DB2-A84B-ED6FC3328A20}" destId="{BCFAB70B-EFC5-41DA-B7BF-3A21931A73CC}" srcOrd="0" destOrd="0" presId="urn:microsoft.com/office/officeart/2005/8/layout/default"/>
    <dgm:cxn modelId="{42C8BB10-2782-4FFA-B9E9-F268E2800AE8}" srcId="{FC4A5D11-A06F-4264-8C86-991F2767FD79}" destId="{2969C45E-5F8B-4F56-98C3-6085E935F70F}" srcOrd="1" destOrd="0" parTransId="{2886EC3C-43C0-42A6-8B95-F74296421A22}" sibTransId="{7AB6AF88-DD54-4489-94C6-F5D7E699EC84}"/>
    <dgm:cxn modelId="{D5AA0928-3DA5-4484-929B-278D963F6A3E}" srcId="{FC4A5D11-A06F-4264-8C86-991F2767FD79}" destId="{FB0A2213-B786-4F21-95AE-B76F6F5782D5}" srcOrd="2" destOrd="0" parTransId="{4680E6EF-A984-4993-A96D-E420A1C20BC8}" sibTransId="{5ACA8023-3CFF-4E2F-9C07-C5744A800A43}"/>
    <dgm:cxn modelId="{38EE3E32-CADB-45A3-B822-474735299D59}" type="presOf" srcId="{FB0A2213-B786-4F21-95AE-B76F6F5782D5}" destId="{131A04CE-0E85-42D5-8C03-D1EAFE3E8B20}" srcOrd="0" destOrd="0" presId="urn:microsoft.com/office/officeart/2005/8/layout/default"/>
    <dgm:cxn modelId="{997DEF62-F111-4773-BEB9-38ED446AD3B9}" type="presOf" srcId="{AE945853-9D5F-45D2-90D4-1103BB11BA17}" destId="{A624CB32-FEDB-44BF-AEDC-7CA818DCBA68}" srcOrd="0" destOrd="0" presId="urn:microsoft.com/office/officeart/2005/8/layout/default"/>
    <dgm:cxn modelId="{4553B168-A84E-4ABC-8318-8DA0C9D18CDD}" type="presOf" srcId="{2D66A0F1-517B-4F04-9A74-D9DA20B8BDA7}" destId="{17FF3856-2EE9-4FE6-BD6F-CA9BB7D5F5F2}" srcOrd="0" destOrd="0" presId="urn:microsoft.com/office/officeart/2005/8/layout/default"/>
    <dgm:cxn modelId="{15C1EC75-4FB4-4B38-B829-8BDB8D2561D4}" type="presOf" srcId="{A1D7307E-5C5B-4D53-9636-2026102DBDA8}" destId="{D298C9A9-4339-4E1C-B61D-1B8F8A368F43}" srcOrd="0" destOrd="0" presId="urn:microsoft.com/office/officeart/2005/8/layout/default"/>
    <dgm:cxn modelId="{256C6357-AA7F-4118-A6D1-10B0AB0149C3}" srcId="{FC4A5D11-A06F-4264-8C86-991F2767FD79}" destId="{2D66A0F1-517B-4F04-9A74-D9DA20B8BDA7}" srcOrd="0" destOrd="0" parTransId="{3744C13E-0C3F-46A7-ADD4-965EAB160A04}" sibTransId="{A01913CE-1E9C-47C8-A541-08509DF0EE18}"/>
    <dgm:cxn modelId="{40BAEA84-284D-4CF3-9EE7-F25CD651D36C}" srcId="{FC4A5D11-A06F-4264-8C86-991F2767FD79}" destId="{A1D7307E-5C5B-4D53-9636-2026102DBDA8}" srcOrd="5" destOrd="0" parTransId="{02F7FFBC-FCDE-4D55-B72A-8DD45C64A9BF}" sibTransId="{0DD42097-D2A2-4784-BDF8-1739D6415361}"/>
    <dgm:cxn modelId="{CFDED388-7ECE-42DD-9D40-9E001C16DD50}" type="presOf" srcId="{2969C45E-5F8B-4F56-98C3-6085E935F70F}" destId="{C6823000-80ED-4251-BB9A-B7A0A9743FFC}" srcOrd="0" destOrd="0" presId="urn:microsoft.com/office/officeart/2005/8/layout/default"/>
    <dgm:cxn modelId="{16D88A98-D784-44C5-BC8A-36DE9F39441B}" type="presOf" srcId="{FC4A5D11-A06F-4264-8C86-991F2767FD79}" destId="{4620222A-8380-4718-B83C-A1D3666C4B9B}" srcOrd="0" destOrd="0" presId="urn:microsoft.com/office/officeart/2005/8/layout/default"/>
    <dgm:cxn modelId="{980EEDB8-DF89-4E08-B437-1072AC520374}" srcId="{FC4A5D11-A06F-4264-8C86-991F2767FD79}" destId="{AE945853-9D5F-45D2-90D4-1103BB11BA17}" srcOrd="4" destOrd="0" parTransId="{68C9BB3C-F73C-425D-9293-4D8AE78B3DED}" sibTransId="{2642BEE9-E89F-4057-A62E-A9B032EB475A}"/>
    <dgm:cxn modelId="{13C527D3-A414-488C-879C-30D1FAB8B744}" srcId="{FC4A5D11-A06F-4264-8C86-991F2767FD79}" destId="{E05D4DBC-337E-4DB2-A84B-ED6FC3328A20}" srcOrd="3" destOrd="0" parTransId="{6F3B11D9-FB53-435A-8D56-7E522A2E0A7C}" sibTransId="{C19F4F5C-57E7-4F87-9D86-A51C75D74916}"/>
    <dgm:cxn modelId="{73E559C0-6C66-4675-8C31-8D261896608C}" type="presParOf" srcId="{4620222A-8380-4718-B83C-A1D3666C4B9B}" destId="{17FF3856-2EE9-4FE6-BD6F-CA9BB7D5F5F2}" srcOrd="0" destOrd="0" presId="urn:microsoft.com/office/officeart/2005/8/layout/default"/>
    <dgm:cxn modelId="{A6BAEE2D-5878-4AA1-9235-D30D835178FC}" type="presParOf" srcId="{4620222A-8380-4718-B83C-A1D3666C4B9B}" destId="{39634C54-66F8-468A-A9E7-EE72FFFEECE8}" srcOrd="1" destOrd="0" presId="urn:microsoft.com/office/officeart/2005/8/layout/default"/>
    <dgm:cxn modelId="{618C4200-3951-4D50-B546-E8C8FCE56072}" type="presParOf" srcId="{4620222A-8380-4718-B83C-A1D3666C4B9B}" destId="{C6823000-80ED-4251-BB9A-B7A0A9743FFC}" srcOrd="2" destOrd="0" presId="urn:microsoft.com/office/officeart/2005/8/layout/default"/>
    <dgm:cxn modelId="{4DCA058C-51B6-4E3B-A24C-4D844B633B6E}" type="presParOf" srcId="{4620222A-8380-4718-B83C-A1D3666C4B9B}" destId="{315C80C3-16DF-4388-9033-76F7D5656FDC}" srcOrd="3" destOrd="0" presId="urn:microsoft.com/office/officeart/2005/8/layout/default"/>
    <dgm:cxn modelId="{1570EE1D-B4B4-479E-9C3F-E880B3377D9C}" type="presParOf" srcId="{4620222A-8380-4718-B83C-A1D3666C4B9B}" destId="{131A04CE-0E85-42D5-8C03-D1EAFE3E8B20}" srcOrd="4" destOrd="0" presId="urn:microsoft.com/office/officeart/2005/8/layout/default"/>
    <dgm:cxn modelId="{E73EC8A3-B518-4003-A9E4-9EA6E91DE28B}" type="presParOf" srcId="{4620222A-8380-4718-B83C-A1D3666C4B9B}" destId="{72B887A8-6FAF-4712-93AF-CE0DEBF0E0AF}" srcOrd="5" destOrd="0" presId="urn:microsoft.com/office/officeart/2005/8/layout/default"/>
    <dgm:cxn modelId="{9B932437-89F3-4716-8862-EEA2E44730F9}" type="presParOf" srcId="{4620222A-8380-4718-B83C-A1D3666C4B9B}" destId="{BCFAB70B-EFC5-41DA-B7BF-3A21931A73CC}" srcOrd="6" destOrd="0" presId="urn:microsoft.com/office/officeart/2005/8/layout/default"/>
    <dgm:cxn modelId="{873D9645-E8B5-4D54-B6F8-A1354C8D2C06}" type="presParOf" srcId="{4620222A-8380-4718-B83C-A1D3666C4B9B}" destId="{6C43587E-40FA-4C34-9461-B8448D53CF8F}" srcOrd="7" destOrd="0" presId="urn:microsoft.com/office/officeart/2005/8/layout/default"/>
    <dgm:cxn modelId="{01FE43CB-D66F-44E0-99A7-3E8D4E6298C0}" type="presParOf" srcId="{4620222A-8380-4718-B83C-A1D3666C4B9B}" destId="{A624CB32-FEDB-44BF-AEDC-7CA818DCBA68}" srcOrd="8" destOrd="0" presId="urn:microsoft.com/office/officeart/2005/8/layout/default"/>
    <dgm:cxn modelId="{29382A9A-9C59-4CA7-B7B4-5BCD606EFC16}" type="presParOf" srcId="{4620222A-8380-4718-B83C-A1D3666C4B9B}" destId="{346C24F0-8AA7-41C5-A7A0-D3A69205B691}" srcOrd="9" destOrd="0" presId="urn:microsoft.com/office/officeart/2005/8/layout/default"/>
    <dgm:cxn modelId="{09A9E9AE-70E0-4B47-B758-3668D0EA1242}" type="presParOf" srcId="{4620222A-8380-4718-B83C-A1D3666C4B9B}" destId="{D298C9A9-4339-4E1C-B61D-1B8F8A368F4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8B568C-ED2C-43D0-B900-4FBEBAC5A4E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B12BDC5-5632-4503-8E2C-F618EE423BEC}">
      <dgm:prSet custT="1"/>
      <dgm:spPr/>
      <dgm:t>
        <a:bodyPr/>
        <a:lstStyle/>
        <a:p>
          <a:r>
            <a:rPr lang="el-GR" sz="1600" b="1" i="0" dirty="0">
              <a:solidFill>
                <a:srgbClr val="002060"/>
              </a:solidFill>
              <a:latin typeface="+mn-lt"/>
            </a:rPr>
            <a:t>νομικά πρόσωπα </a:t>
          </a:r>
          <a:r>
            <a:rPr lang="el-GR" sz="1600" dirty="0" err="1">
              <a:latin typeface="+mn-lt"/>
            </a:rPr>
            <a:t>δλδ</a:t>
          </a:r>
          <a:r>
            <a:rPr lang="el-GR" sz="1600" dirty="0">
              <a:latin typeface="+mn-lt"/>
            </a:rPr>
            <a:t> κάθε επιχείρηση ή εταιρία με νομική προσωπικότητα, </a:t>
          </a:r>
          <a:r>
            <a:rPr lang="el-GR" sz="1600" dirty="0"/>
            <a:t>κερδοσκοπικού ή μη χαρακτήρα (</a:t>
          </a:r>
          <a:r>
            <a:rPr lang="el-GR" sz="1600" dirty="0" err="1"/>
            <a:t>ΔεφΑθ</a:t>
          </a:r>
          <a:r>
            <a:rPr lang="el-GR" sz="1600" dirty="0"/>
            <a:t> 501/2023)</a:t>
          </a:r>
        </a:p>
        <a:p>
          <a:r>
            <a:rPr lang="el-GR" sz="1600" b="0" i="1" dirty="0">
              <a:solidFill>
                <a:srgbClr val="002060"/>
              </a:solidFill>
              <a:latin typeface="+mn-lt"/>
            </a:rPr>
            <a:t>προσωπικές εταιρείες</a:t>
          </a:r>
          <a:r>
            <a:rPr lang="el-GR" sz="1600" dirty="0">
              <a:latin typeface="+mn-lt"/>
            </a:rPr>
            <a:t>: εφαρμογή ειδικότερων διατάξεων του Ν4072/2012 ► απεριόριστη ευθύνη των ομόρρυθμων εταίρων για τα χρέη της εταιρείας προς το Δημόσιο (ΔΕΔ 1685/2024, ΔΕΔ 1148/2024, ΔΕΔ 1730/2024, ΔΕΔ 2887/2021 </a:t>
          </a:r>
          <a:r>
            <a:rPr lang="el-GR" sz="1600" dirty="0" err="1">
              <a:latin typeface="+mn-lt"/>
            </a:rPr>
            <a:t>κλπ</a:t>
          </a:r>
          <a:r>
            <a:rPr lang="el-GR" sz="1600" dirty="0">
              <a:latin typeface="+mn-lt"/>
            </a:rPr>
            <a:t>). </a:t>
          </a:r>
        </a:p>
      </dgm:t>
    </dgm:pt>
    <dgm:pt modelId="{250B88D1-D7CE-4442-BA43-A62017DD3C2B}" type="parTrans" cxnId="{76894B51-E4DA-4F16-B2A4-FBC5EF95BCA2}">
      <dgm:prSet/>
      <dgm:spPr/>
      <dgm:t>
        <a:bodyPr/>
        <a:lstStyle/>
        <a:p>
          <a:endParaRPr lang="en-US" sz="2000"/>
        </a:p>
      </dgm:t>
    </dgm:pt>
    <dgm:pt modelId="{CB25809D-506D-42EA-800E-4E134A325FE8}" type="sibTrans" cxnId="{76894B51-E4DA-4F16-B2A4-FBC5EF95BCA2}">
      <dgm:prSet/>
      <dgm:spPr/>
      <dgm:t>
        <a:bodyPr/>
        <a:lstStyle/>
        <a:p>
          <a:endParaRPr lang="en-US"/>
        </a:p>
      </dgm:t>
    </dgm:pt>
    <dgm:pt modelId="{608A98FC-6936-4AB3-8018-9D02698D5E60}">
      <dgm:prSet custT="1"/>
      <dgm:spPr/>
      <dgm:t>
        <a:bodyPr anchor="t"/>
        <a:lstStyle/>
        <a:p>
          <a:endParaRPr lang="el-GR" sz="1600" b="1" i="0" dirty="0">
            <a:solidFill>
              <a:srgbClr val="002060"/>
            </a:solidFill>
          </a:endParaRPr>
        </a:p>
        <a:p>
          <a:r>
            <a:rPr lang="el-GR" sz="1600" b="1" i="0" dirty="0">
              <a:solidFill>
                <a:srgbClr val="002060"/>
              </a:solidFill>
            </a:rPr>
            <a:t>νομικές οντότητες </a:t>
          </a:r>
          <a:r>
            <a:rPr lang="el-GR" sz="1600" dirty="0"/>
            <a:t>κάθε μόρφωμα, εταιρικής ή μη οργάνωσης: </a:t>
          </a:r>
          <a:r>
            <a:rPr lang="el-GR" sz="1600" i="1" dirty="0"/>
            <a:t>συνεταιρισμός</a:t>
          </a:r>
          <a:r>
            <a:rPr lang="el-GR" sz="1600" dirty="0"/>
            <a:t>, </a:t>
          </a:r>
          <a:r>
            <a:rPr lang="el-GR" sz="1600" i="1" dirty="0"/>
            <a:t>κοινωνία αστικού δικαίου</a:t>
          </a:r>
          <a:r>
            <a:rPr lang="el-GR" sz="1600" dirty="0"/>
            <a:t>, </a:t>
          </a:r>
          <a:r>
            <a:rPr lang="el-GR" sz="1600" i="1" dirty="0" err="1"/>
            <a:t>εξωχώρια</a:t>
          </a:r>
          <a:r>
            <a:rPr lang="el-GR" sz="1600" i="1" dirty="0"/>
            <a:t> εταιρία, ίδρυμα, σωματείο, κοινοπραξία, εταιρία αστικού δικαίου, συμμετοχική ή αφανή εταιρία, εταιρία ιδιωτικών επενδύσεων ή διαχείρισης κεφαλαίου, καταπίστευμα κλπ</a:t>
          </a:r>
          <a:r>
            <a:rPr lang="el-GR" sz="2100" dirty="0"/>
            <a:t>.</a:t>
          </a:r>
          <a:endParaRPr lang="en-US" sz="2100" dirty="0"/>
        </a:p>
      </dgm:t>
    </dgm:pt>
    <dgm:pt modelId="{80D8D2AD-E24C-4B76-84ED-854EF216F587}" type="parTrans" cxnId="{03347C56-B62D-464E-8080-2AA38165A913}">
      <dgm:prSet/>
      <dgm:spPr/>
      <dgm:t>
        <a:bodyPr/>
        <a:lstStyle/>
        <a:p>
          <a:endParaRPr lang="en-US" sz="2000"/>
        </a:p>
      </dgm:t>
    </dgm:pt>
    <dgm:pt modelId="{54424684-3C0D-42D3-BCB7-9443A8C4E414}" type="sibTrans" cxnId="{03347C56-B62D-464E-8080-2AA38165A913}">
      <dgm:prSet/>
      <dgm:spPr/>
      <dgm:t>
        <a:bodyPr/>
        <a:lstStyle/>
        <a:p>
          <a:endParaRPr lang="en-US"/>
        </a:p>
      </dgm:t>
    </dgm:pt>
    <dgm:pt modelId="{04DC6A3B-0B73-47D8-A179-6A832465F270}" type="pres">
      <dgm:prSet presAssocID="{148B568C-ED2C-43D0-B900-4FBEBAC5A4E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A7BF516-186B-4573-9D99-83A4D7570178}" type="pres">
      <dgm:prSet presAssocID="{FB12BDC5-5632-4503-8E2C-F618EE423BEC}" presName="hierRoot1" presStyleCnt="0"/>
      <dgm:spPr/>
    </dgm:pt>
    <dgm:pt modelId="{9BE6FEF0-7DA4-43F5-8482-407B265E0B13}" type="pres">
      <dgm:prSet presAssocID="{FB12BDC5-5632-4503-8E2C-F618EE423BEC}" presName="composite" presStyleCnt="0"/>
      <dgm:spPr/>
    </dgm:pt>
    <dgm:pt modelId="{CA4BF8A2-06E3-4E51-8749-0B5D99A3258E}" type="pres">
      <dgm:prSet presAssocID="{FB12BDC5-5632-4503-8E2C-F618EE423BEC}" presName="background" presStyleLbl="node0" presStyleIdx="0" presStyleCnt="2"/>
      <dgm:spPr/>
    </dgm:pt>
    <dgm:pt modelId="{F5175012-2C36-4E10-B0FC-31E3F6625F02}" type="pres">
      <dgm:prSet presAssocID="{FB12BDC5-5632-4503-8E2C-F618EE423BEC}" presName="text" presStyleLbl="fgAcc0" presStyleIdx="0" presStyleCnt="2" custLinFactNeighborX="589" custLinFactNeighborY="-1206">
        <dgm:presLayoutVars>
          <dgm:chPref val="3"/>
        </dgm:presLayoutVars>
      </dgm:prSet>
      <dgm:spPr/>
    </dgm:pt>
    <dgm:pt modelId="{7BDD76A0-83A2-4E6E-B748-045966C5932C}" type="pres">
      <dgm:prSet presAssocID="{FB12BDC5-5632-4503-8E2C-F618EE423BEC}" presName="hierChild2" presStyleCnt="0"/>
      <dgm:spPr/>
    </dgm:pt>
    <dgm:pt modelId="{652EC282-4FAB-4B8F-BFF6-D620B8A2BFE2}" type="pres">
      <dgm:prSet presAssocID="{608A98FC-6936-4AB3-8018-9D02698D5E60}" presName="hierRoot1" presStyleCnt="0"/>
      <dgm:spPr/>
    </dgm:pt>
    <dgm:pt modelId="{15180DCF-7C2A-4387-AA02-D2BB006E5436}" type="pres">
      <dgm:prSet presAssocID="{608A98FC-6936-4AB3-8018-9D02698D5E60}" presName="composite" presStyleCnt="0"/>
      <dgm:spPr/>
    </dgm:pt>
    <dgm:pt modelId="{392F0A76-A826-4145-99A3-B32C5FB65347}" type="pres">
      <dgm:prSet presAssocID="{608A98FC-6936-4AB3-8018-9D02698D5E60}" presName="background" presStyleLbl="node0" presStyleIdx="1" presStyleCnt="2"/>
      <dgm:spPr/>
    </dgm:pt>
    <dgm:pt modelId="{81CD5B5A-4B25-4B5E-911B-2ED56F0A7FF0}" type="pres">
      <dgm:prSet presAssocID="{608A98FC-6936-4AB3-8018-9D02698D5E60}" presName="text" presStyleLbl="fgAcc0" presStyleIdx="1" presStyleCnt="2" custScaleX="110425" custScaleY="98530" custLinFactNeighborX="208" custLinFactNeighborY="-1521">
        <dgm:presLayoutVars>
          <dgm:chPref val="3"/>
        </dgm:presLayoutVars>
      </dgm:prSet>
      <dgm:spPr/>
    </dgm:pt>
    <dgm:pt modelId="{4F7092E1-DDC5-4955-9A44-BDBEC28E88FE}" type="pres">
      <dgm:prSet presAssocID="{608A98FC-6936-4AB3-8018-9D02698D5E60}" presName="hierChild2" presStyleCnt="0"/>
      <dgm:spPr/>
    </dgm:pt>
  </dgm:ptLst>
  <dgm:cxnLst>
    <dgm:cxn modelId="{E5D30200-0B51-429D-86F5-E190A4F9A016}" type="presOf" srcId="{FB12BDC5-5632-4503-8E2C-F618EE423BEC}" destId="{F5175012-2C36-4E10-B0FC-31E3F6625F02}" srcOrd="0" destOrd="0" presId="urn:microsoft.com/office/officeart/2005/8/layout/hierarchy1"/>
    <dgm:cxn modelId="{39B2B411-6FCD-4030-9562-5464D45CC005}" type="presOf" srcId="{148B568C-ED2C-43D0-B900-4FBEBAC5A4E6}" destId="{04DC6A3B-0B73-47D8-A179-6A832465F270}" srcOrd="0" destOrd="0" presId="urn:microsoft.com/office/officeart/2005/8/layout/hierarchy1"/>
    <dgm:cxn modelId="{E2D5C245-F401-4096-957F-EDE6C5841537}" type="presOf" srcId="{608A98FC-6936-4AB3-8018-9D02698D5E60}" destId="{81CD5B5A-4B25-4B5E-911B-2ED56F0A7FF0}" srcOrd="0" destOrd="0" presId="urn:microsoft.com/office/officeart/2005/8/layout/hierarchy1"/>
    <dgm:cxn modelId="{76894B51-E4DA-4F16-B2A4-FBC5EF95BCA2}" srcId="{148B568C-ED2C-43D0-B900-4FBEBAC5A4E6}" destId="{FB12BDC5-5632-4503-8E2C-F618EE423BEC}" srcOrd="0" destOrd="0" parTransId="{250B88D1-D7CE-4442-BA43-A62017DD3C2B}" sibTransId="{CB25809D-506D-42EA-800E-4E134A325FE8}"/>
    <dgm:cxn modelId="{03347C56-B62D-464E-8080-2AA38165A913}" srcId="{148B568C-ED2C-43D0-B900-4FBEBAC5A4E6}" destId="{608A98FC-6936-4AB3-8018-9D02698D5E60}" srcOrd="1" destOrd="0" parTransId="{80D8D2AD-E24C-4B76-84ED-854EF216F587}" sibTransId="{54424684-3C0D-42D3-BCB7-9443A8C4E414}"/>
    <dgm:cxn modelId="{C131F799-90B2-4A5F-A0D8-7BEFDEFBD800}" type="presParOf" srcId="{04DC6A3B-0B73-47D8-A179-6A832465F270}" destId="{2A7BF516-186B-4573-9D99-83A4D7570178}" srcOrd="0" destOrd="0" presId="urn:microsoft.com/office/officeart/2005/8/layout/hierarchy1"/>
    <dgm:cxn modelId="{4AB5C22F-A163-424B-919A-5E10263ED398}" type="presParOf" srcId="{2A7BF516-186B-4573-9D99-83A4D7570178}" destId="{9BE6FEF0-7DA4-43F5-8482-407B265E0B13}" srcOrd="0" destOrd="0" presId="urn:microsoft.com/office/officeart/2005/8/layout/hierarchy1"/>
    <dgm:cxn modelId="{1909D227-D9F9-4893-8D19-6465142425B1}" type="presParOf" srcId="{9BE6FEF0-7DA4-43F5-8482-407B265E0B13}" destId="{CA4BF8A2-06E3-4E51-8749-0B5D99A3258E}" srcOrd="0" destOrd="0" presId="urn:microsoft.com/office/officeart/2005/8/layout/hierarchy1"/>
    <dgm:cxn modelId="{E03BC7B2-48B9-4B5E-900B-6CE7395C9E05}" type="presParOf" srcId="{9BE6FEF0-7DA4-43F5-8482-407B265E0B13}" destId="{F5175012-2C36-4E10-B0FC-31E3F6625F02}" srcOrd="1" destOrd="0" presId="urn:microsoft.com/office/officeart/2005/8/layout/hierarchy1"/>
    <dgm:cxn modelId="{878723FF-38B0-4173-A9C3-88A9FB2940DD}" type="presParOf" srcId="{2A7BF516-186B-4573-9D99-83A4D7570178}" destId="{7BDD76A0-83A2-4E6E-B748-045966C5932C}" srcOrd="1" destOrd="0" presId="urn:microsoft.com/office/officeart/2005/8/layout/hierarchy1"/>
    <dgm:cxn modelId="{569F4614-AEA8-4328-BADF-DFC3C0986107}" type="presParOf" srcId="{04DC6A3B-0B73-47D8-A179-6A832465F270}" destId="{652EC282-4FAB-4B8F-BFF6-D620B8A2BFE2}" srcOrd="1" destOrd="0" presId="urn:microsoft.com/office/officeart/2005/8/layout/hierarchy1"/>
    <dgm:cxn modelId="{3D8284FB-CE97-4135-A7EC-CA968A83508D}" type="presParOf" srcId="{652EC282-4FAB-4B8F-BFF6-D620B8A2BFE2}" destId="{15180DCF-7C2A-4387-AA02-D2BB006E5436}" srcOrd="0" destOrd="0" presId="urn:microsoft.com/office/officeart/2005/8/layout/hierarchy1"/>
    <dgm:cxn modelId="{DC6EE7EB-AA5C-4082-8B1E-562AA0A89387}" type="presParOf" srcId="{15180DCF-7C2A-4387-AA02-D2BB006E5436}" destId="{392F0A76-A826-4145-99A3-B32C5FB65347}" srcOrd="0" destOrd="0" presId="urn:microsoft.com/office/officeart/2005/8/layout/hierarchy1"/>
    <dgm:cxn modelId="{246D6061-CC53-481A-A0E3-8F3C0FB7B7B9}" type="presParOf" srcId="{15180DCF-7C2A-4387-AA02-D2BB006E5436}" destId="{81CD5B5A-4B25-4B5E-911B-2ED56F0A7FF0}" srcOrd="1" destOrd="0" presId="urn:microsoft.com/office/officeart/2005/8/layout/hierarchy1"/>
    <dgm:cxn modelId="{228875FB-92AB-4F74-A55F-F1D3A0173977}" type="presParOf" srcId="{652EC282-4FAB-4B8F-BFF6-D620B8A2BFE2}" destId="{4F7092E1-DDC5-4955-9A44-BDBEC28E88F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C7543F-A783-4D3E-9B48-29CA4602D988}">
      <dsp:nvSpPr>
        <dsp:cNvPr id="0" name=""/>
        <dsp:cNvSpPr/>
      </dsp:nvSpPr>
      <dsp:spPr>
        <a:xfrm>
          <a:off x="-4637030" y="-710898"/>
          <a:ext cx="5523534" cy="5523534"/>
        </a:xfrm>
        <a:prstGeom prst="blockArc">
          <a:avLst>
            <a:gd name="adj1" fmla="val 18900000"/>
            <a:gd name="adj2" fmla="val 2700000"/>
            <a:gd name="adj3" fmla="val 391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4D3D7B-70C2-48A0-8E1A-3B225BA0AB7E}">
      <dsp:nvSpPr>
        <dsp:cNvPr id="0" name=""/>
        <dsp:cNvSpPr/>
      </dsp:nvSpPr>
      <dsp:spPr>
        <a:xfrm>
          <a:off x="464317" y="315341"/>
          <a:ext cx="10622677" cy="6310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0865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chemeClr val="tx1"/>
              </a:solidFill>
            </a:rPr>
            <a:t>αφορά πρόσωπα που φέρουν τις κατά </a:t>
          </a:r>
          <a:r>
            <a:rPr lang="el-GR" sz="1600" b="1" kern="1200" dirty="0" err="1">
              <a:solidFill>
                <a:schemeClr val="tx1"/>
              </a:solidFill>
            </a:rPr>
            <a:t>νόμον</a:t>
          </a:r>
          <a:r>
            <a:rPr lang="el-GR" sz="1600" b="1" kern="1200" dirty="0">
              <a:solidFill>
                <a:schemeClr val="tx1"/>
              </a:solidFill>
            </a:rPr>
            <a:t> ιδιότητες στο νομικό πρόσωπο 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464317" y="315341"/>
        <a:ext cx="10622677" cy="631011"/>
      </dsp:txXfrm>
    </dsp:sp>
    <dsp:sp modelId="{8E85CB67-27C7-480D-8EE4-9D1E6588BF81}">
      <dsp:nvSpPr>
        <dsp:cNvPr id="0" name=""/>
        <dsp:cNvSpPr/>
      </dsp:nvSpPr>
      <dsp:spPr>
        <a:xfrm>
          <a:off x="69935" y="236465"/>
          <a:ext cx="788764" cy="7887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3A5E62-511C-417B-AFBA-B34236174AB0}">
      <dsp:nvSpPr>
        <dsp:cNvPr id="0" name=""/>
        <dsp:cNvSpPr/>
      </dsp:nvSpPr>
      <dsp:spPr>
        <a:xfrm>
          <a:off x="826090" y="1262022"/>
          <a:ext cx="10260904" cy="6310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0865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chemeClr val="tx1"/>
              </a:solidFill>
            </a:rPr>
            <a:t>πρόσθετος και παρεπόμενος χαρακτήρας, απλή πρόσθετη ευθύνη για την εξόφληση αλλότριου χρέους. Εξαιρετική ευθύνη  </a:t>
          </a:r>
          <a:r>
            <a:rPr lang="el-GR" sz="1600" b="1" kern="1200" dirty="0">
              <a:solidFill>
                <a:schemeClr val="tx1"/>
              </a:solidFill>
              <a:latin typeface="Bookman Old Style" panose="02050604050505020204" pitchFamily="18" charset="0"/>
            </a:rPr>
            <a:t>► </a:t>
          </a:r>
          <a:r>
            <a:rPr lang="el-GR" sz="1600" b="1" kern="1200" dirty="0">
              <a:solidFill>
                <a:schemeClr val="tx1"/>
              </a:solidFill>
            </a:rPr>
            <a:t>στενή ερμηνεία των σχετικών διατάξεων 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826090" y="1262022"/>
        <a:ext cx="10260904" cy="631011"/>
      </dsp:txXfrm>
    </dsp:sp>
    <dsp:sp modelId="{CCC4004B-C216-49A7-8BFB-40B869B4E969}">
      <dsp:nvSpPr>
        <dsp:cNvPr id="0" name=""/>
        <dsp:cNvSpPr/>
      </dsp:nvSpPr>
      <dsp:spPr>
        <a:xfrm>
          <a:off x="431708" y="1183146"/>
          <a:ext cx="788764" cy="7887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88DDBB-57EB-4D9D-934E-F5B421FA8162}">
      <dsp:nvSpPr>
        <dsp:cNvPr id="0" name=""/>
        <dsp:cNvSpPr/>
      </dsp:nvSpPr>
      <dsp:spPr>
        <a:xfrm>
          <a:off x="826090" y="2208703"/>
          <a:ext cx="10260904" cy="6310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0865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chemeClr val="tx1"/>
              </a:solidFill>
            </a:rPr>
            <a:t>το </a:t>
          </a:r>
          <a:r>
            <a:rPr lang="el-GR" sz="1600" b="1" kern="1200" dirty="0" err="1">
              <a:solidFill>
                <a:schemeClr val="tx1"/>
              </a:solidFill>
            </a:rPr>
            <a:t>φπ</a:t>
          </a:r>
          <a:r>
            <a:rPr lang="el-GR" sz="1600" b="1" kern="1200" dirty="0">
              <a:solidFill>
                <a:schemeClr val="tx1"/>
              </a:solidFill>
            </a:rPr>
            <a:t> ευθύνεται εις </a:t>
          </a:r>
          <a:r>
            <a:rPr lang="el-GR" sz="1600" b="1" i="1" kern="1200" dirty="0" err="1">
              <a:solidFill>
                <a:schemeClr val="tx1"/>
              </a:solidFill>
            </a:rPr>
            <a:t>ολόκληρον</a:t>
          </a:r>
          <a:r>
            <a:rPr lang="el-GR" sz="1600" b="1" kern="1200" dirty="0">
              <a:solidFill>
                <a:schemeClr val="tx1"/>
              </a:solidFill>
            </a:rPr>
            <a:t> με το νομικό πρόσωπο ή τη νομική οντότητα και </a:t>
          </a:r>
          <a:r>
            <a:rPr lang="el-GR" sz="1600" b="1" i="1" kern="1200" dirty="0">
              <a:solidFill>
                <a:schemeClr val="tx1"/>
              </a:solidFill>
            </a:rPr>
            <a:t>απεριόριστα</a:t>
          </a:r>
          <a:r>
            <a:rPr lang="el-GR" sz="1600" b="1" kern="1200" dirty="0">
              <a:solidFill>
                <a:schemeClr val="tx1"/>
              </a:solidFill>
            </a:rPr>
            <a:t> με την ατομική περιουσία του </a:t>
          </a:r>
          <a:r>
            <a:rPr lang="el-GR" sz="1600" b="1" kern="1200" dirty="0" err="1">
              <a:solidFill>
                <a:schemeClr val="tx1"/>
              </a:solidFill>
            </a:rPr>
            <a:t>φπ</a:t>
          </a:r>
          <a:r>
            <a:rPr lang="el-GR" sz="1600" b="1" kern="1200" dirty="0">
              <a:solidFill>
                <a:schemeClr val="tx1"/>
              </a:solidFill>
            </a:rPr>
            <a:t> 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826090" y="2208703"/>
        <a:ext cx="10260904" cy="631011"/>
      </dsp:txXfrm>
    </dsp:sp>
    <dsp:sp modelId="{6F7528DD-18A2-490C-85EE-71A5084E00D3}">
      <dsp:nvSpPr>
        <dsp:cNvPr id="0" name=""/>
        <dsp:cNvSpPr/>
      </dsp:nvSpPr>
      <dsp:spPr>
        <a:xfrm>
          <a:off x="431708" y="2129826"/>
          <a:ext cx="788764" cy="7887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D7D424-63CA-4FBF-A131-C2309CA77EC8}">
      <dsp:nvSpPr>
        <dsp:cNvPr id="0" name=""/>
        <dsp:cNvSpPr/>
      </dsp:nvSpPr>
      <dsp:spPr>
        <a:xfrm>
          <a:off x="464317" y="3155384"/>
          <a:ext cx="10622677" cy="6310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0865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chemeClr val="tx1"/>
              </a:solidFill>
              <a:latin typeface="+mn-lt"/>
            </a:rPr>
            <a:t>(μαχητό) τεκμήριο υπαιτιότητες των φυσικών προσώπων /διοικούντων</a:t>
          </a:r>
          <a:r>
            <a:rPr lang="el-GR" sz="2000" kern="1200" dirty="0">
              <a:solidFill>
                <a:srgbClr val="002060"/>
              </a:solidFill>
            </a:rPr>
            <a:t>. </a:t>
          </a:r>
          <a:endParaRPr lang="en-US" sz="2000" kern="1200" dirty="0">
            <a:solidFill>
              <a:srgbClr val="002060"/>
            </a:solidFill>
          </a:endParaRPr>
        </a:p>
      </dsp:txBody>
      <dsp:txXfrm>
        <a:off x="464317" y="3155384"/>
        <a:ext cx="10622677" cy="631011"/>
      </dsp:txXfrm>
    </dsp:sp>
    <dsp:sp modelId="{BE345054-0B86-42B2-A0B8-A65728E0ECDD}">
      <dsp:nvSpPr>
        <dsp:cNvPr id="0" name=""/>
        <dsp:cNvSpPr/>
      </dsp:nvSpPr>
      <dsp:spPr>
        <a:xfrm>
          <a:off x="69935" y="3076507"/>
          <a:ext cx="788764" cy="7887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3BF71D-D44F-4DC0-B875-3BFD61D61990}">
      <dsp:nvSpPr>
        <dsp:cNvPr id="0" name=""/>
        <dsp:cNvSpPr/>
      </dsp:nvSpPr>
      <dsp:spPr>
        <a:xfrm>
          <a:off x="208430" y="73367"/>
          <a:ext cx="5250240" cy="95601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i="0" kern="1200" dirty="0"/>
            <a:t>Καθεστώς προ της μεταρρύθμισης με το Ν</a:t>
          </a:r>
          <a:r>
            <a:rPr lang="en-US" sz="2000" b="1" i="0" kern="1200" dirty="0"/>
            <a:t> </a:t>
          </a:r>
          <a:r>
            <a:rPr lang="el-GR" sz="2000" b="1" i="0" kern="1200" dirty="0"/>
            <a:t>4646/2019 </a:t>
          </a:r>
        </a:p>
      </dsp:txBody>
      <dsp:txXfrm>
        <a:off x="236431" y="101368"/>
        <a:ext cx="3945094" cy="900009"/>
      </dsp:txXfrm>
    </dsp:sp>
    <dsp:sp modelId="{26014D98-208C-4824-B00C-ADC6C588BEAB}">
      <dsp:nvSpPr>
        <dsp:cNvPr id="0" name=""/>
        <dsp:cNvSpPr/>
      </dsp:nvSpPr>
      <dsp:spPr>
        <a:xfrm>
          <a:off x="170425" y="1052589"/>
          <a:ext cx="5288246" cy="146030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γνήσια αντικειμενική ευθύνη, η οποία θεμελιωνόταν αποκλειστικά στην ιδιότητα των φυσικών προσώπων στο νομικό πρόσωπο, χωρίς να εξετάζεται τυχόν έλλειψη υπαιτιότητάς τους </a:t>
          </a:r>
        </a:p>
      </dsp:txBody>
      <dsp:txXfrm>
        <a:off x="213196" y="1095360"/>
        <a:ext cx="3934702" cy="1374765"/>
      </dsp:txXfrm>
    </dsp:sp>
    <dsp:sp modelId="{85DAB296-64D5-4E4C-A748-74250E1C29ED}">
      <dsp:nvSpPr>
        <dsp:cNvPr id="0" name=""/>
        <dsp:cNvSpPr/>
      </dsp:nvSpPr>
      <dsp:spPr>
        <a:xfrm>
          <a:off x="177377" y="2546937"/>
          <a:ext cx="5281319" cy="11519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περιπτώσεις όπου ενέχονταν πρόσωπα με ελάχιστη ή και ουδεμία σχέση με τη διοίκηση του </a:t>
          </a:r>
          <a:r>
            <a:rPr lang="el-GR" sz="1600" kern="1200" dirty="0" err="1"/>
            <a:t>νπ</a:t>
          </a:r>
          <a:r>
            <a:rPr lang="el-GR" sz="1600" kern="1200" dirty="0"/>
            <a:t>. 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000" kern="1200" dirty="0"/>
        </a:p>
      </dsp:txBody>
      <dsp:txXfrm>
        <a:off x="211115" y="2580675"/>
        <a:ext cx="3947502" cy="1084426"/>
      </dsp:txXfrm>
    </dsp:sp>
    <dsp:sp modelId="{A6163C1D-F793-4550-94BA-76C67CBB60F5}">
      <dsp:nvSpPr>
        <dsp:cNvPr id="0" name=""/>
        <dsp:cNvSpPr/>
      </dsp:nvSpPr>
      <dsp:spPr>
        <a:xfrm>
          <a:off x="4239974" y="827469"/>
          <a:ext cx="275193" cy="719047"/>
        </a:xfrm>
        <a:prstGeom prst="downArrow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3500" kern="1200">
            <a:solidFill>
              <a:srgbClr val="002060"/>
            </a:solidFill>
          </a:endParaRPr>
        </a:p>
      </dsp:txBody>
      <dsp:txXfrm>
        <a:off x="4308772" y="827469"/>
        <a:ext cx="137597" cy="650249"/>
      </dsp:txXfrm>
    </dsp:sp>
    <dsp:sp modelId="{F9A113FC-3D77-4ACC-A493-8B0E7E0ADAC8}">
      <dsp:nvSpPr>
        <dsp:cNvPr id="0" name=""/>
        <dsp:cNvSpPr/>
      </dsp:nvSpPr>
      <dsp:spPr>
        <a:xfrm>
          <a:off x="4655547" y="2053142"/>
          <a:ext cx="281377" cy="834144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000" kern="1200">
            <a:solidFill>
              <a:srgbClr val="002060"/>
            </a:solidFill>
          </a:endParaRPr>
        </a:p>
      </dsp:txBody>
      <dsp:txXfrm>
        <a:off x="4718857" y="2053142"/>
        <a:ext cx="154757" cy="7645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01DE5-DBF9-4203-AF11-47C2034A6AF8}">
      <dsp:nvSpPr>
        <dsp:cNvPr id="0" name=""/>
        <dsp:cNvSpPr/>
      </dsp:nvSpPr>
      <dsp:spPr>
        <a:xfrm>
          <a:off x="30653" y="70687"/>
          <a:ext cx="5660592" cy="103028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i="0" kern="1200" dirty="0"/>
            <a:t>Καθεστώς μετά τη μεταρρύθμιση με το Ν 4646/2019 </a:t>
          </a:r>
        </a:p>
      </dsp:txBody>
      <dsp:txXfrm>
        <a:off x="60829" y="100863"/>
        <a:ext cx="3783032" cy="969931"/>
      </dsp:txXfrm>
    </dsp:sp>
    <dsp:sp modelId="{81750B9D-ABF5-4E84-A899-C29CCD977863}">
      <dsp:nvSpPr>
        <dsp:cNvPr id="0" name=""/>
        <dsp:cNvSpPr/>
      </dsp:nvSpPr>
      <dsp:spPr>
        <a:xfrm>
          <a:off x="53259" y="1444790"/>
          <a:ext cx="5685135" cy="165933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μη γνήσια ή νόθος αντικειμενική ευθύνη των φυσικών προσώπων. Το βάρος απόδειξης της έλλειψης υπαιτιότητάς τους το φέρουν οι διοικούντες/φυσικά πρόσωπα. 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800" kern="1200" dirty="0"/>
        </a:p>
      </dsp:txBody>
      <dsp:txXfrm>
        <a:off x="101859" y="1493390"/>
        <a:ext cx="3367951" cy="1562139"/>
      </dsp:txXfrm>
    </dsp:sp>
    <dsp:sp modelId="{BCA9993C-B116-4425-BFAC-868D967FB31C}">
      <dsp:nvSpPr>
        <dsp:cNvPr id="0" name=""/>
        <dsp:cNvSpPr/>
      </dsp:nvSpPr>
      <dsp:spPr>
        <a:xfrm flipH="1">
          <a:off x="4302178" y="765139"/>
          <a:ext cx="384025" cy="1078570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3600" kern="1200">
            <a:solidFill>
              <a:srgbClr val="002060"/>
            </a:solidFill>
          </a:endParaRPr>
        </a:p>
      </dsp:txBody>
      <dsp:txXfrm>
        <a:off x="4388584" y="765139"/>
        <a:ext cx="211213" cy="9835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FF3856-2EE9-4FE6-BD6F-CA9BB7D5F5F2}">
      <dsp:nvSpPr>
        <dsp:cNvPr id="0" name=""/>
        <dsp:cNvSpPr/>
      </dsp:nvSpPr>
      <dsp:spPr>
        <a:xfrm>
          <a:off x="1172611" y="1946"/>
          <a:ext cx="3080487" cy="18482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rgbClr val="002060"/>
              </a:solidFill>
            </a:rPr>
            <a:t>Εκτελεστικοί πρόεδροι</a:t>
          </a:r>
          <a:r>
            <a:rPr lang="el-GR" sz="1600" kern="1200" dirty="0">
              <a:solidFill>
                <a:srgbClr val="002060"/>
              </a:solidFill>
            </a:rPr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Πρόσωπα που ασκούν εκτελεστικά καθήκοντα, έχουν </a:t>
          </a:r>
          <a:r>
            <a:rPr lang="el-GR" sz="1600" kern="1200" dirty="0" err="1"/>
            <a:t>δλδ</a:t>
          </a:r>
          <a:r>
            <a:rPr lang="el-GR" sz="1600" kern="1200" dirty="0"/>
            <a:t> ενεργό ανάμειξη στη διαχείριση του νομικού προσώπου</a:t>
          </a:r>
          <a:endParaRPr lang="en-US" sz="1600" kern="1200" dirty="0"/>
        </a:p>
      </dsp:txBody>
      <dsp:txXfrm>
        <a:off x="1172611" y="1946"/>
        <a:ext cx="3080487" cy="1848292"/>
      </dsp:txXfrm>
    </dsp:sp>
    <dsp:sp modelId="{C6823000-80ED-4251-BB9A-B7A0A9743FFC}">
      <dsp:nvSpPr>
        <dsp:cNvPr id="0" name=""/>
        <dsp:cNvSpPr/>
      </dsp:nvSpPr>
      <dsp:spPr>
        <a:xfrm>
          <a:off x="4561147" y="1946"/>
          <a:ext cx="3080487" cy="18482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rgbClr val="002060"/>
              </a:solidFill>
            </a:rPr>
            <a:t>Γενικοί Διευθυντές/Διευθυντές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πρόσωπα μη μέλη του ΔΣ, κατά κανόνα, με καθήκοντα διαχείρισης που άπτονται των οικονομικών/φορολογικών υποχρεώσεων του νομικού προσώπου</a:t>
          </a:r>
          <a:endParaRPr lang="en-US" sz="1600" kern="1200" dirty="0"/>
        </a:p>
      </dsp:txBody>
      <dsp:txXfrm>
        <a:off x="4561147" y="1946"/>
        <a:ext cx="3080487" cy="1848292"/>
      </dsp:txXfrm>
    </dsp:sp>
    <dsp:sp modelId="{131A04CE-0E85-42D5-8C03-D1EAFE3E8B20}">
      <dsp:nvSpPr>
        <dsp:cNvPr id="0" name=""/>
        <dsp:cNvSpPr/>
      </dsp:nvSpPr>
      <dsp:spPr>
        <a:xfrm>
          <a:off x="7949684" y="1946"/>
          <a:ext cx="3080487" cy="18482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rgbClr val="002060"/>
              </a:solidFill>
            </a:rPr>
            <a:t>Διαχειριστές</a:t>
          </a:r>
          <a:r>
            <a:rPr lang="el-GR" sz="1600" kern="1200" dirty="0">
              <a:solidFill>
                <a:srgbClr val="002060"/>
              </a:solidFill>
            </a:rPr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>
              <a:solidFill>
                <a:schemeClr val="tx1"/>
              </a:solidFill>
            </a:rPr>
            <a:t>ΕΠΕ, ΙΚΕ, ΟΕ/ΕΕ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Τυγχάνουν </a:t>
          </a:r>
          <a:r>
            <a:rPr lang="en-US" sz="1600" kern="1200" dirty="0"/>
            <a:t>ex officio </a:t>
          </a:r>
          <a:r>
            <a:rPr lang="el-GR" sz="1600" kern="1200" dirty="0"/>
            <a:t>υπεύθυνα απέναντι στο Δημόσιο</a:t>
          </a:r>
          <a:endParaRPr lang="en-US" sz="1600" kern="1200" dirty="0"/>
        </a:p>
      </dsp:txBody>
      <dsp:txXfrm>
        <a:off x="7949684" y="1946"/>
        <a:ext cx="3080487" cy="1848292"/>
      </dsp:txXfrm>
    </dsp:sp>
    <dsp:sp modelId="{BCFAB70B-EFC5-41DA-B7BF-3A21931A73CC}">
      <dsp:nvSpPr>
        <dsp:cNvPr id="0" name=""/>
        <dsp:cNvSpPr/>
      </dsp:nvSpPr>
      <dsp:spPr>
        <a:xfrm>
          <a:off x="1172611" y="2158288"/>
          <a:ext cx="3080487" cy="18482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rgbClr val="002060"/>
              </a:solidFill>
            </a:rPr>
            <a:t>Διευθύνοντες Σύμβουλοι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γενική εξουσία διοίκησης και εκπροσώπησης του νομικού προσώπου</a:t>
          </a:r>
          <a:endParaRPr lang="en-US" sz="1600" kern="1200" dirty="0"/>
        </a:p>
      </dsp:txBody>
      <dsp:txXfrm>
        <a:off x="1172611" y="2158288"/>
        <a:ext cx="3080487" cy="1848292"/>
      </dsp:txXfrm>
    </dsp:sp>
    <dsp:sp modelId="{A624CB32-FEDB-44BF-AEDC-7CA818DCBA68}">
      <dsp:nvSpPr>
        <dsp:cNvPr id="0" name=""/>
        <dsp:cNvSpPr/>
      </dsp:nvSpPr>
      <dsp:spPr>
        <a:xfrm>
          <a:off x="4561147" y="2158288"/>
          <a:ext cx="3080487" cy="18482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rgbClr val="002060"/>
              </a:solidFill>
            </a:rPr>
            <a:t>Εντεταλμένοι στη διοίκηση</a:t>
          </a:r>
          <a:r>
            <a:rPr lang="el-GR" sz="1600" kern="1200" dirty="0">
              <a:solidFill>
                <a:srgbClr val="002060"/>
              </a:solidFill>
            </a:rPr>
            <a:t> </a:t>
          </a:r>
          <a:r>
            <a:rPr lang="el-GR" sz="1600" kern="1200" dirty="0"/>
            <a:t>εξουσιοδοτημένα στελέχη του </a:t>
          </a:r>
          <a:r>
            <a:rPr lang="el-GR" sz="1600" kern="1200" dirty="0" err="1"/>
            <a:t>νπ</a:t>
          </a:r>
          <a:r>
            <a:rPr lang="el-GR" sz="1600" kern="1200" dirty="0"/>
            <a:t>, τα καθήκοντα των οποίων σχετίζονται με την εκπλήρωση των οικονομικών/φορολογικών υποχρεώσεων του νομικού προσώπου</a:t>
          </a:r>
          <a:endParaRPr lang="en-US" sz="1600" kern="1200" dirty="0"/>
        </a:p>
      </dsp:txBody>
      <dsp:txXfrm>
        <a:off x="4561147" y="2158288"/>
        <a:ext cx="3080487" cy="1848292"/>
      </dsp:txXfrm>
    </dsp:sp>
    <dsp:sp modelId="{D298C9A9-4339-4E1C-B61D-1B8F8A368F43}">
      <dsp:nvSpPr>
        <dsp:cNvPr id="0" name=""/>
        <dsp:cNvSpPr/>
      </dsp:nvSpPr>
      <dsp:spPr>
        <a:xfrm>
          <a:off x="7949684" y="2158288"/>
          <a:ext cx="3080487" cy="18482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rgbClr val="002060"/>
              </a:solidFill>
            </a:rPr>
            <a:t>Εκκαθαριστές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0" kern="1200" dirty="0"/>
            <a:t>για οφειλές που δημιουργήθηκαν κατά τη διάρκεια της εκκαθάρισης (ΣτΕ619/2024, ΣτΕ2816/2020, </a:t>
          </a:r>
          <a:r>
            <a:rPr lang="el-GR" sz="1600" b="0" kern="1200" dirty="0" err="1"/>
            <a:t>ΔΠρΑθ</a:t>
          </a:r>
          <a:r>
            <a:rPr lang="el-GR" sz="1600" b="0" kern="1200" dirty="0"/>
            <a:t> 6629/2021. Επίσης, ΔΕΔ 1762/2024, ΔΕΔ 1539/2024, ΔΕΔ 2353/2024, ΔΕΔ 267/2021). </a:t>
          </a:r>
          <a:endParaRPr lang="en-US" sz="1600" b="0" kern="1200" dirty="0"/>
        </a:p>
      </dsp:txBody>
      <dsp:txXfrm>
        <a:off x="7949684" y="2158288"/>
        <a:ext cx="3080487" cy="18482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4BF8A2-06E3-4E51-8749-0B5D99A3258E}">
      <dsp:nvSpPr>
        <dsp:cNvPr id="0" name=""/>
        <dsp:cNvSpPr/>
      </dsp:nvSpPr>
      <dsp:spPr>
        <a:xfrm>
          <a:off x="29198" y="190198"/>
          <a:ext cx="4436469" cy="281715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175012-2C36-4E10-B0FC-31E3F6625F02}">
      <dsp:nvSpPr>
        <dsp:cNvPr id="0" name=""/>
        <dsp:cNvSpPr/>
      </dsp:nvSpPr>
      <dsp:spPr>
        <a:xfrm>
          <a:off x="522139" y="658492"/>
          <a:ext cx="4436469" cy="28171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i="0" kern="1200" dirty="0">
              <a:solidFill>
                <a:srgbClr val="002060"/>
              </a:solidFill>
              <a:latin typeface="+mn-lt"/>
            </a:rPr>
            <a:t>νομικά πρόσωπα </a:t>
          </a:r>
          <a:r>
            <a:rPr lang="el-GR" sz="1600" kern="1200" dirty="0" err="1">
              <a:latin typeface="+mn-lt"/>
            </a:rPr>
            <a:t>δλδ</a:t>
          </a:r>
          <a:r>
            <a:rPr lang="el-GR" sz="1600" kern="1200" dirty="0">
              <a:latin typeface="+mn-lt"/>
            </a:rPr>
            <a:t> κάθε επιχείρηση ή εταιρία με νομική προσωπικότητα, </a:t>
          </a:r>
          <a:r>
            <a:rPr lang="el-GR" sz="1600" kern="1200" dirty="0"/>
            <a:t>κερδοσκοπικού ή μη χαρακτήρα (</a:t>
          </a:r>
          <a:r>
            <a:rPr lang="el-GR" sz="1600" kern="1200" dirty="0" err="1"/>
            <a:t>ΔεφΑθ</a:t>
          </a:r>
          <a:r>
            <a:rPr lang="el-GR" sz="1600" kern="1200" dirty="0"/>
            <a:t> 501/2023)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0" i="1" kern="1200" dirty="0">
              <a:solidFill>
                <a:srgbClr val="002060"/>
              </a:solidFill>
              <a:latin typeface="+mn-lt"/>
            </a:rPr>
            <a:t>προσωπικές εταιρείες</a:t>
          </a:r>
          <a:r>
            <a:rPr lang="el-GR" sz="1600" kern="1200" dirty="0">
              <a:latin typeface="+mn-lt"/>
            </a:rPr>
            <a:t>: εφαρμογή ειδικότερων διατάξεων του Ν4072/2012 ► απεριόριστη ευθύνη των ομόρρυθμων εταίρων για τα χρέη της εταιρείας προς το Δημόσιο (ΔΕΔ 1685/2024, ΔΕΔ 1148/2024, ΔΕΔ 1730/2024, ΔΕΔ 2887/2021 </a:t>
          </a:r>
          <a:r>
            <a:rPr lang="el-GR" sz="1600" kern="1200" dirty="0" err="1">
              <a:latin typeface="+mn-lt"/>
            </a:rPr>
            <a:t>κλπ</a:t>
          </a:r>
          <a:r>
            <a:rPr lang="el-GR" sz="1600" kern="1200" dirty="0">
              <a:latin typeface="+mn-lt"/>
            </a:rPr>
            <a:t>). </a:t>
          </a:r>
        </a:p>
      </dsp:txBody>
      <dsp:txXfrm>
        <a:off x="604651" y="741004"/>
        <a:ext cx="4271445" cy="2652134"/>
      </dsp:txXfrm>
    </dsp:sp>
    <dsp:sp modelId="{392F0A76-A826-4145-99A3-B32C5FB65347}">
      <dsp:nvSpPr>
        <dsp:cNvPr id="0" name=""/>
        <dsp:cNvSpPr/>
      </dsp:nvSpPr>
      <dsp:spPr>
        <a:xfrm>
          <a:off x="5428487" y="181324"/>
          <a:ext cx="4898971" cy="27757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CD5B5A-4B25-4B5E-911B-2ED56F0A7FF0}">
      <dsp:nvSpPr>
        <dsp:cNvPr id="0" name=""/>
        <dsp:cNvSpPr/>
      </dsp:nvSpPr>
      <dsp:spPr>
        <a:xfrm>
          <a:off x="5921428" y="649618"/>
          <a:ext cx="4898971" cy="27757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600" b="1" i="0" kern="1200" dirty="0">
            <a:solidFill>
              <a:srgbClr val="002060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i="0" kern="1200" dirty="0">
              <a:solidFill>
                <a:srgbClr val="002060"/>
              </a:solidFill>
            </a:rPr>
            <a:t>νομικές οντότητες </a:t>
          </a:r>
          <a:r>
            <a:rPr lang="el-GR" sz="1600" kern="1200" dirty="0"/>
            <a:t>κάθε μόρφωμα, εταιρικής ή μη οργάνωσης: </a:t>
          </a:r>
          <a:r>
            <a:rPr lang="el-GR" sz="1600" i="1" kern="1200" dirty="0"/>
            <a:t>συνεταιρισμός</a:t>
          </a:r>
          <a:r>
            <a:rPr lang="el-GR" sz="1600" kern="1200" dirty="0"/>
            <a:t>, </a:t>
          </a:r>
          <a:r>
            <a:rPr lang="el-GR" sz="1600" i="1" kern="1200" dirty="0"/>
            <a:t>κοινωνία αστικού δικαίου</a:t>
          </a:r>
          <a:r>
            <a:rPr lang="el-GR" sz="1600" kern="1200" dirty="0"/>
            <a:t>, </a:t>
          </a:r>
          <a:r>
            <a:rPr lang="el-GR" sz="1600" i="1" kern="1200" dirty="0" err="1"/>
            <a:t>εξωχώρια</a:t>
          </a:r>
          <a:r>
            <a:rPr lang="el-GR" sz="1600" i="1" kern="1200" dirty="0"/>
            <a:t> εταιρία, ίδρυμα, σωματείο, κοινοπραξία, εταιρία αστικού δικαίου, συμμετοχική ή αφανή εταιρία, εταιρία ιδιωτικών επενδύσεων ή διαχείρισης κεφαλαίου, καταπίστευμα κλπ</a:t>
          </a:r>
          <a:r>
            <a:rPr lang="el-GR" sz="2100" kern="1200" dirty="0"/>
            <a:t>.</a:t>
          </a:r>
          <a:endParaRPr lang="en-US" sz="2100" kern="1200" dirty="0"/>
        </a:p>
      </dsp:txBody>
      <dsp:txXfrm>
        <a:off x="6002727" y="730917"/>
        <a:ext cx="4736373" cy="2613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EB837-A8F8-4C74-8D32-26F4136EC62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9EF53-D0A7-4BB3-A399-0FA15DB9B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73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oster with a colorful wave&#10;&#10;Description automatically generated with medium confidence">
            <a:extLst>
              <a:ext uri="{FF2B5EF4-FFF2-40B4-BE49-F238E27FC236}">
                <a16:creationId xmlns:a16="http://schemas.microsoft.com/office/drawing/2014/main" id="{BDC6D685-9934-8A66-EB52-B78630B4C2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06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6C2A9-36A2-4D94-9B6C-E49F924FF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C104E9-8F97-407E-992B-4258644DA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2B7B3-2791-44BC-903F-65FA60EEE7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F0A4ED-F0EE-4CAD-96EF-64D51285B239}" type="datetime1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47C32-B09F-441F-B220-7DC91EA31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FCA2C-69E7-45A2-86BC-5869883B2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7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2BA0E7-5629-4302-982F-C9310C5D14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AC8EA0-21AE-499A-8AB9-2238AACF6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DBEE8-AD3A-4CE5-9A56-FAE2956459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BD4AFB1-3A76-40CA-9E8D-3C6E706598BD}" type="datetime1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6A44B-BD23-421A-AB0E-1739EBE79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16C3B-1144-4341-989A-36AA6FFB2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7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white rectangle with a colorful border&#10;&#10;Description automatically generated">
            <a:extLst>
              <a:ext uri="{FF2B5EF4-FFF2-40B4-BE49-F238E27FC236}">
                <a16:creationId xmlns:a16="http://schemas.microsoft.com/office/drawing/2014/main" id="{E51C0A99-FCA9-4835-D15A-B0124AD9F5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9503050-4511-44F2-B0EC-AF9B2478F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CCD5F-64A6-4BF8-B67A-F0BE0320A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DA5F9-4BB2-4EAA-B41D-4F2EF9EBB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70952"/>
            <a:ext cx="727005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BFFFC0C0-D66F-4067-ACF0-5201F21C88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299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2B51A-155F-435E-8FD4-3BCE4D612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8EE54-215D-43BF-822C-AB91211A6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CE63E-2C09-48AD-B4BE-B2C04EEFC0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F29BA5-A775-4476-B7FD-13D6957CDA65}" type="datetime1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BB8B5-B80D-40A9-B9BB-3D0CB4B2F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2FBE1-1A3A-4449-8896-C3F96E6E6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5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8B180-084C-4F13-AECB-E306E88F2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2BE99-E486-4B1B-A051-B82D88C2A2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FC9DF5-FAA5-49A2-AA59-32C6C8EBC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F8048D-D561-41DC-968E-11506400E9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127C2-B821-49BD-9E64-DD0C3E7F5695}" type="datetime1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E5ACB-F0B7-4DA8-A004-57F993481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1993EE-482D-42AF-9EDB-424A5A5DD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5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AF7C7-A468-4F24-8520-7EF90980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828F1F-B83D-417D-A733-09A66DC86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F7D07-3450-48FB-A7CE-5E95B8DC9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2DB249-17FB-45A8-A492-E0278D157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DE522-5ACE-44D5-BB0A-955E8A2A39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072B2A-387B-445D-ADCD-83735A743E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B5C502-B65A-4C4B-A8E7-5395DEB40FD2}" type="datetime1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01BBE1-95F5-4389-9C25-C507008D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004C27-2137-4379-A73B-BF3375D6C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46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14799-ED5C-4DDA-843A-38B8FE643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E04701-7CF6-4AE1-B35B-027C9DEE38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2A5EDF9-3232-4C22-B8C0-6997094DA4A6}" type="datetime1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C8628-FD72-4C01-96A7-31F0B9807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46A54-6397-44F1-A8E4-368C91598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3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DDDAB7-6C98-4364-991C-70797D625A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54FCFD-3E10-47A2-98BE-8EBDE63D7C9A}" type="datetime1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C61C78-4EBB-4D77-975E-7A77E4121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95A1D9-E314-4B9E-BC03-49C226B5F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6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9F20F-FD30-49D4-8CCA-B06B8442F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49CEE-5F79-445B-91A0-4BAE7F834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B0D78-E668-4B1D-AD89-08DEAE564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ADC3F-633E-4DE1-9DE5-5A9366743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6159BC-7BEE-47F9-9D6B-A72CB2314C12}" type="datetime1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BA251C-0ED9-4D28-B385-D32B84C62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7CA65-DBB7-40CA-A232-55D01EC36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3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DF80-70DD-49C1-90B4-8932CDA30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3D8E5A-C1E8-44C5-91BC-1826014BAF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7D1ECA-E425-4C7F-9BCD-BC99786AE4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4A4C17-AADD-4688-981D-0DA619240C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89FE31-B826-468D-B240-2C504D3A7CDE}" type="datetime1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933F2B-C24D-4432-8922-E781D1A1C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78B59-740D-4B66-8F3C-A34D86686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00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C73512-CAB0-472E-864C-480FC2F3B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652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F90A9B-D16C-4B93-B74D-BBD2E0498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47999"/>
            <a:ext cx="10515600" cy="2891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FCF43-C28B-4597-A08A-5FFD953FA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24703" y="61277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FC0C0-D66F-4067-ACF0-5201F21C88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209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2545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67312B-B37C-E6B2-2996-7BC0AC3A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9B1529A-4DFF-69FF-59B0-C2BCAE9C1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148"/>
            <a:ext cx="10515600" cy="1325563"/>
          </a:xfrm>
        </p:spPr>
        <p:txBody>
          <a:bodyPr anchor="t">
            <a:normAutofit/>
          </a:bodyPr>
          <a:lstStyle/>
          <a:p>
            <a:pPr algn="ctr"/>
            <a:r>
              <a:rPr lang="el-GR" sz="2800" b="1" dirty="0">
                <a:solidFill>
                  <a:srgbClr val="002060"/>
                </a:solidFill>
              </a:rPr>
              <a:t>Νομικά Πρόσωπα/Νομικές Οντότητες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B26E6AF-96E0-87CD-967B-B6D4045CC9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691154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6830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F67D4-3914-E2DF-59FB-59DD78A15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005" y="10298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>
                <a:solidFill>
                  <a:srgbClr val="002060"/>
                </a:solidFill>
              </a:rPr>
              <a:t>(</a:t>
            </a:r>
            <a:r>
              <a:rPr lang="el-GR" sz="2800" b="1" dirty="0" err="1">
                <a:solidFill>
                  <a:srgbClr val="002060"/>
                </a:solidFill>
              </a:rPr>
              <a:t>ii</a:t>
            </a:r>
            <a:r>
              <a:rPr lang="el-GR" sz="2800" b="1" dirty="0">
                <a:solidFill>
                  <a:srgbClr val="002060"/>
                </a:solidFill>
              </a:rPr>
              <a:t>) Κρίσιμος χρόνος για τη θεμελίωση της Αλληλέγγυας Ευθύνης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D0901-7B61-3EDF-F96B-E5CB9058A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99" y="2032000"/>
            <a:ext cx="11905673" cy="4156363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3500" dirty="0"/>
              <a:t>ο χρόνος κατά τον οποίο οι οφειλές κατέστησαν </a:t>
            </a:r>
            <a:r>
              <a:rPr lang="el-GR" sz="3500" b="1" dirty="0">
                <a:solidFill>
                  <a:srgbClr val="002060"/>
                </a:solidFill>
              </a:rPr>
              <a:t>ληξιπρόθεσμες</a:t>
            </a:r>
            <a:r>
              <a:rPr lang="el-GR" sz="3500" dirty="0"/>
              <a:t> κατά τη θητεία των κατά </a:t>
            </a:r>
            <a:r>
              <a:rPr lang="el-GR" sz="3500" dirty="0" err="1"/>
              <a:t>νόμον</a:t>
            </a:r>
            <a:r>
              <a:rPr lang="el-GR" sz="3500" dirty="0"/>
              <a:t> οριζόμενων προσώπων </a:t>
            </a:r>
            <a:r>
              <a:rPr lang="el-GR" sz="3500" b="1" u="sng" dirty="0"/>
              <a:t>ή</a:t>
            </a:r>
            <a:r>
              <a:rPr lang="el-GR" sz="3500" dirty="0"/>
              <a:t> , επί οφειλών που έχουν υπαχθεί σε ρύθμιση, ο χρόνος κατά τον οποίο κάθε δόση ρύθμισης κατέστη ληξιπρόθεσμη.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3500" dirty="0"/>
              <a:t>επί καταλογισμού κατόπιν φορολογικού ελέγχου, </a:t>
            </a:r>
            <a:r>
              <a:rPr lang="el-GR" sz="3500" b="1" dirty="0">
                <a:solidFill>
                  <a:srgbClr val="002060"/>
                </a:solidFill>
              </a:rPr>
              <a:t>το φορολογικό έτος ή την περίοδο</a:t>
            </a:r>
            <a:r>
              <a:rPr lang="el-GR" sz="3500" dirty="0">
                <a:solidFill>
                  <a:srgbClr val="002060"/>
                </a:solidFill>
              </a:rPr>
              <a:t> </a:t>
            </a:r>
            <a:r>
              <a:rPr lang="el-GR" sz="3500" b="1" dirty="0">
                <a:solidFill>
                  <a:srgbClr val="002060"/>
                </a:solidFill>
              </a:rPr>
              <a:t>στην οποία ανάγονται οι οφειλές αυτές </a:t>
            </a:r>
            <a:r>
              <a:rPr lang="el-GR" sz="3500" dirty="0"/>
              <a:t>(ΔΕΔ 2584/2021). 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l-GR" sz="3500" b="1" dirty="0">
                <a:solidFill>
                  <a:srgbClr val="002060"/>
                </a:solidFill>
              </a:rPr>
              <a:t>Μη επίδειξη βιβλίων και στοιχείων</a:t>
            </a:r>
            <a:r>
              <a:rPr lang="el-GR" sz="3500" b="1" dirty="0"/>
              <a:t>: </a:t>
            </a:r>
            <a:r>
              <a:rPr lang="el-GR" sz="3500" dirty="0"/>
              <a:t>αλληλεγγύως υπεύθυνος είναι ο νόμιμος εκπρόσωπος που, αν και είχε κατά </a:t>
            </a:r>
            <a:r>
              <a:rPr lang="el-GR" sz="3500" dirty="0" err="1"/>
              <a:t>νόμον</a:t>
            </a:r>
            <a:r>
              <a:rPr lang="el-GR" sz="3500" dirty="0"/>
              <a:t> υποχρέωση, δεν παρέδωσε τα βιβλία και στοιχεία στη φορολογική αρχή (</a:t>
            </a:r>
            <a:r>
              <a:rPr lang="el-GR" sz="3500" dirty="0" err="1"/>
              <a:t>ΣτΕ</a:t>
            </a:r>
            <a:r>
              <a:rPr lang="el-GR" sz="3500"/>
              <a:t> 67/2024, ΔΕφΑθ</a:t>
            </a:r>
            <a:r>
              <a:rPr lang="el-GR" sz="3500" dirty="0"/>
              <a:t> 53/2024, ΔΕΔ 569/2024, ΔΕΔ 3054/2021 και ΔΕΔ 3055/2021).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3500" dirty="0"/>
              <a:t>Κατά </a:t>
            </a:r>
            <a:r>
              <a:rPr lang="el-GR" sz="3500" dirty="0" err="1"/>
              <a:t>νόμον</a:t>
            </a:r>
            <a:r>
              <a:rPr lang="el-GR" sz="3500" dirty="0"/>
              <a:t> αναφερόμενες ιδιότητες κατά τη διάρκεια λειτουργίας του </a:t>
            </a:r>
            <a:r>
              <a:rPr lang="el-GR" sz="3500" dirty="0" err="1"/>
              <a:t>νπ</a:t>
            </a:r>
            <a:r>
              <a:rPr lang="el-GR" sz="3500" dirty="0"/>
              <a:t> </a:t>
            </a:r>
            <a:r>
              <a:rPr lang="el-GR" sz="3500" i="1" dirty="0"/>
              <a:t>ή</a:t>
            </a:r>
            <a:r>
              <a:rPr lang="el-GR" sz="3500" dirty="0"/>
              <a:t> κατά το χρόνο λύσης, διάλυσης </a:t>
            </a:r>
            <a:r>
              <a:rPr lang="el-GR" sz="3500" i="1" dirty="0"/>
              <a:t>ή</a:t>
            </a:r>
            <a:r>
              <a:rPr lang="el-GR" sz="3500" dirty="0"/>
              <a:t> συγχώνευσης αυτού </a:t>
            </a:r>
            <a:r>
              <a:rPr lang="el-GR" sz="3500" i="1" dirty="0"/>
              <a:t>ή</a:t>
            </a:r>
            <a:r>
              <a:rPr lang="el-GR" sz="3500" dirty="0"/>
              <a:t> κατά το στάδιο εκκαθάρισης. Αποσυνδέεται η ευθύνη του διοικούντος από την είσπραξη ή παρακράτηση από το </a:t>
            </a:r>
            <a:r>
              <a:rPr lang="el-GR" sz="3500" dirty="0" err="1"/>
              <a:t>νπ</a:t>
            </a:r>
            <a:r>
              <a:rPr lang="el-GR" sz="3500" dirty="0"/>
              <a:t> ΦΠΑ/</a:t>
            </a:r>
            <a:r>
              <a:rPr lang="el-GR" sz="3500" dirty="0" err="1"/>
              <a:t>παρακρατούμενων</a:t>
            </a:r>
            <a:r>
              <a:rPr lang="el-GR" sz="3500" dirty="0"/>
              <a:t>/</a:t>
            </a:r>
            <a:r>
              <a:rPr lang="el-GR" sz="3500" dirty="0" err="1"/>
              <a:t>επιρριπτόμενων</a:t>
            </a:r>
            <a:r>
              <a:rPr lang="el-GR" sz="3500" dirty="0"/>
              <a:t> φόρων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3500" b="1" dirty="0">
                <a:solidFill>
                  <a:srgbClr val="002060"/>
                </a:solidFill>
              </a:rPr>
              <a:t>Κτήση της ιδιότητας</a:t>
            </a:r>
            <a:r>
              <a:rPr lang="el-GR" sz="3500" dirty="0"/>
              <a:t>: η αποδοχή του διορισμού των προσώπων και η ανάληψη καθηκόντων (</a:t>
            </a:r>
            <a:r>
              <a:rPr lang="el-GR" sz="3500" dirty="0" err="1"/>
              <a:t>ΓνωμΝΣΚ</a:t>
            </a:r>
            <a:r>
              <a:rPr lang="el-GR" sz="3500" dirty="0"/>
              <a:t> 219/2014, </a:t>
            </a:r>
            <a:r>
              <a:rPr lang="el-GR" sz="3500" dirty="0" err="1"/>
              <a:t>ΓνωμΝΣΚ</a:t>
            </a:r>
            <a:r>
              <a:rPr lang="el-GR" sz="3500" dirty="0"/>
              <a:t> 173/2001 και ΠΟΛ 1103/2004). </a:t>
            </a:r>
            <a:r>
              <a:rPr lang="el-GR" sz="3500" b="1" dirty="0">
                <a:solidFill>
                  <a:srgbClr val="002060"/>
                </a:solidFill>
              </a:rPr>
              <a:t>Απώλεια ιδιότητας</a:t>
            </a:r>
            <a:r>
              <a:rPr lang="el-GR" sz="3500" dirty="0"/>
              <a:t>: τήρηση κανόνων δημοσιότητας –καταχώρηση μεταβολών στο μητρώο της φορολογικής διοίκησης. </a:t>
            </a:r>
            <a:r>
              <a:rPr lang="el-GR" sz="3500" dirty="0" err="1"/>
              <a:t>ΟΛΣτΕ</a:t>
            </a:r>
            <a:r>
              <a:rPr lang="el-GR" sz="3500" dirty="0"/>
              <a:t> 1366/2021: για τη διαγραφή από το </a:t>
            </a:r>
            <a:r>
              <a:rPr lang="el-GR" sz="3500" dirty="0" err="1"/>
              <a:t>φ.μ</a:t>
            </a:r>
            <a:r>
              <a:rPr lang="el-GR" sz="3500" dirty="0"/>
              <a:t>. προσώπου που έχει απωλέσει την ιδιότητα του </a:t>
            </a:r>
            <a:r>
              <a:rPr lang="el-GR" sz="3500" dirty="0" err="1"/>
              <a:t>νομίμου</a:t>
            </a:r>
            <a:r>
              <a:rPr lang="el-GR" sz="3500" dirty="0"/>
              <a:t> εκπροσώπου </a:t>
            </a:r>
            <a:r>
              <a:rPr lang="el-GR" sz="3500" dirty="0" err="1"/>
              <a:t>αε</a:t>
            </a:r>
            <a:r>
              <a:rPr lang="el-GR" sz="3500" dirty="0"/>
              <a:t>, θα πρέπει να έχουν τηρηθεί οι διατυπώσεις δημοσιότητας. </a:t>
            </a:r>
            <a:r>
              <a:rPr lang="el-GR" sz="3500" dirty="0" err="1"/>
              <a:t>ΣτΕ</a:t>
            </a:r>
            <a:r>
              <a:rPr lang="el-GR" sz="3500" dirty="0"/>
              <a:t> 1504/2022: η Διοίκηση οφείλει να διαγράψει τον προσφεύγοντα από το </a:t>
            </a:r>
            <a:r>
              <a:rPr lang="el-GR" sz="3500" dirty="0" err="1"/>
              <a:t>φ.μ</a:t>
            </a:r>
            <a:r>
              <a:rPr lang="el-GR" sz="3500" dirty="0"/>
              <a:t> μετά την κατά </a:t>
            </a:r>
            <a:r>
              <a:rPr lang="el-GR" sz="3500" dirty="0" err="1"/>
              <a:t>νόμον</a:t>
            </a:r>
            <a:r>
              <a:rPr lang="el-GR" sz="3500" dirty="0"/>
              <a:t> δημοσίευση της παραίτησής του (</a:t>
            </a:r>
            <a:r>
              <a:rPr lang="el-GR" sz="3500" dirty="0" err="1"/>
              <a:t>Βλ</a:t>
            </a:r>
            <a:r>
              <a:rPr lang="el-GR" sz="3500" dirty="0"/>
              <a:t> και ΔΕΔ 215/2022, ΔΕΔ 151/2022). </a:t>
            </a:r>
          </a:p>
          <a:p>
            <a:pPr marL="0" indent="0" algn="just">
              <a:lnSpc>
                <a:spcPct val="160000"/>
              </a:lnSpc>
              <a:buNone/>
            </a:pPr>
            <a:endParaRPr lang="el-GR" sz="3200" dirty="0"/>
          </a:p>
          <a:p>
            <a:pPr marL="0" indent="0" algn="just">
              <a:buNone/>
            </a:pPr>
            <a:endParaRPr lang="el-GR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5E1E77-12CD-D3A7-E5AF-BD9A7BCB7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610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DED1E-691D-138F-FA4A-C1E8960C9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3345"/>
            <a:ext cx="10515600" cy="1325563"/>
          </a:xfrm>
        </p:spPr>
        <p:txBody>
          <a:bodyPr/>
          <a:lstStyle/>
          <a:p>
            <a:pPr algn="ctr"/>
            <a:r>
              <a:rPr lang="el-GR" sz="2800" b="1" dirty="0">
                <a:solidFill>
                  <a:srgbClr val="002060"/>
                </a:solidFill>
              </a:rPr>
              <a:t>(</a:t>
            </a:r>
            <a:r>
              <a:rPr lang="en-US" sz="2800" b="1" dirty="0">
                <a:solidFill>
                  <a:srgbClr val="002060"/>
                </a:solidFill>
              </a:rPr>
              <a:t>iii</a:t>
            </a:r>
            <a:r>
              <a:rPr lang="el-GR" sz="2800" b="1" dirty="0">
                <a:solidFill>
                  <a:srgbClr val="002060"/>
                </a:solidFill>
              </a:rPr>
              <a:t>) Υπαιτιότητα</a:t>
            </a:r>
            <a:br>
              <a:rPr lang="el-GR" sz="1800" b="1" kern="100" dirty="0">
                <a:solidFill>
                  <a:srgbClr val="660033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l-GR" b="1" dirty="0">
              <a:solidFill>
                <a:srgbClr val="660033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240D9-32D2-B0EE-663F-E77D210E3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39635"/>
            <a:ext cx="11665169" cy="4285674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l-GR" sz="3400" b="1" dirty="0">
                <a:solidFill>
                  <a:srgbClr val="002060"/>
                </a:solidFill>
                <a:cs typeface="Calibri" panose="020F0502020204030204" pitchFamily="34" charset="0"/>
              </a:rPr>
              <a:t>Μαχητό τεκμήριο </a:t>
            </a:r>
            <a:r>
              <a:rPr lang="el-GR" sz="3400" dirty="0">
                <a:solidFill>
                  <a:srgbClr val="002060"/>
                </a:solidFill>
                <a:cs typeface="Calibri" panose="020F0502020204030204" pitchFamily="34" charset="0"/>
              </a:rPr>
              <a:t>► βάρος απόδειξης για τη μη ύπαρξη υπαιτιότητας φέρουν τα </a:t>
            </a:r>
            <a:r>
              <a:rPr lang="el-GR" sz="3400" dirty="0" err="1">
                <a:solidFill>
                  <a:srgbClr val="002060"/>
                </a:solidFill>
                <a:cs typeface="Calibri" panose="020F0502020204030204" pitchFamily="34" charset="0"/>
              </a:rPr>
              <a:t>φπ</a:t>
            </a:r>
            <a:r>
              <a:rPr lang="el-GR" sz="3400" dirty="0">
                <a:solidFill>
                  <a:srgbClr val="002060"/>
                </a:solidFill>
                <a:cs typeface="Calibri" panose="020F0502020204030204" pitchFamily="34" charset="0"/>
              </a:rPr>
              <a:t> (μη γνήσια ή νόθος αντικειμενική ευθύνη)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3400" b="1" dirty="0">
                <a:solidFill>
                  <a:srgbClr val="002060"/>
                </a:solidFill>
                <a:cs typeface="Calibri" panose="020F0502020204030204" pitchFamily="34" charset="0"/>
              </a:rPr>
              <a:t>Ενδεικτικές περιπτώσεις έλλειψης υπαιτιότητας</a:t>
            </a:r>
            <a:r>
              <a:rPr lang="el-GR" sz="3400" i="1" dirty="0">
                <a:cs typeface="Calibri" panose="020F0502020204030204" pitchFamily="34" charset="0"/>
              </a:rPr>
              <a:t>: </a:t>
            </a:r>
            <a:r>
              <a:rPr lang="el-GR" sz="3400" dirty="0">
                <a:cs typeface="Calibri" panose="020F0502020204030204" pitchFamily="34" charset="0"/>
              </a:rPr>
              <a:t>αποδεδειγμένη αδυναμία άσκησης καθηκόντων λόγω βαριάς και παρατεταμένης ασθένειας (</a:t>
            </a:r>
            <a:r>
              <a:rPr lang="el-GR" sz="3400" dirty="0" err="1">
                <a:cs typeface="Calibri" panose="020F0502020204030204" pitchFamily="34" charset="0"/>
              </a:rPr>
              <a:t>ΔΠρΘεσ</a:t>
            </a:r>
            <a:r>
              <a:rPr lang="el-GR" sz="3400" dirty="0">
                <a:cs typeface="Calibri" panose="020F0502020204030204" pitchFamily="34" charset="0"/>
              </a:rPr>
              <a:t>/νίκης 2681/2024),  παραίτηση από τη θέση του διοικούντος σε χρόνο προ της κρίσιμης περιόδου, ύπαρξη εγκυκλίων της Διοίκησης ή άλλων εγγράφων που δημιούργησαν ευλόγως πεποίθηση για το σύννομο των ενεργειών (ΣτΕ8/2016, </a:t>
            </a:r>
            <a:r>
              <a:rPr lang="el-GR" sz="3400" dirty="0" err="1">
                <a:cs typeface="Calibri" panose="020F0502020204030204" pitchFamily="34" charset="0"/>
              </a:rPr>
              <a:t>ΓνωμΝΣΚ</a:t>
            </a:r>
            <a:r>
              <a:rPr lang="el-GR" sz="3400" dirty="0">
                <a:cs typeface="Calibri" panose="020F0502020204030204" pitchFamily="34" charset="0"/>
              </a:rPr>
              <a:t> 198/2017). Συνεκτιμώνται: έλλειψη αμοιβής του ελεγχόμενου προσώπου, έλλειψη μετοχικής σχέσης, μη διαχείριση τραπεζικών λογαριασμών, μη υπογραφή πρακτικών ΔΣ </a:t>
            </a:r>
            <a:r>
              <a:rPr lang="el-GR" sz="3400" dirty="0" err="1">
                <a:cs typeface="Calibri" panose="020F0502020204030204" pitchFamily="34" charset="0"/>
              </a:rPr>
              <a:t>κλπ</a:t>
            </a:r>
            <a:endParaRPr lang="el-GR" sz="3400" dirty="0"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3400" b="1" dirty="0">
                <a:solidFill>
                  <a:srgbClr val="002060"/>
                </a:solidFill>
                <a:cs typeface="Calibri" panose="020F0502020204030204" pitchFamily="34" charset="0"/>
              </a:rPr>
              <a:t>Ανωτέρα Βία</a:t>
            </a:r>
            <a:r>
              <a:rPr lang="el-GR" sz="3400" dirty="0">
                <a:cs typeface="Calibri" panose="020F0502020204030204" pitchFamily="34" charset="0"/>
              </a:rPr>
              <a:t>: κάθε γεγονός απρόβλεπτο, το οποίο δεν μπορούσε να αποτραπεί ακόμη και με μέτρα εξαιρετικής επιμέλειας και σύνεσης (ΟλΣτΕ361/1992, </a:t>
            </a:r>
            <a:r>
              <a:rPr lang="el-GR" sz="3400" dirty="0" err="1">
                <a:cs typeface="Calibri" panose="020F0502020204030204" pitchFamily="34" charset="0"/>
              </a:rPr>
              <a:t>ΟλΣτΕ</a:t>
            </a:r>
            <a:r>
              <a:rPr lang="el-GR" sz="3400" dirty="0">
                <a:cs typeface="Calibri" panose="020F0502020204030204" pitchFamily="34" charset="0"/>
              </a:rPr>
              <a:t> 249/1992, </a:t>
            </a:r>
            <a:r>
              <a:rPr lang="el-GR" sz="3400" dirty="0" err="1">
                <a:cs typeface="Calibri" panose="020F0502020204030204" pitchFamily="34" charset="0"/>
              </a:rPr>
              <a:t>ΣτΕ</a:t>
            </a:r>
            <a:r>
              <a:rPr lang="el-GR" sz="3400" dirty="0">
                <a:cs typeface="Calibri" panose="020F0502020204030204" pitchFamily="34" charset="0"/>
              </a:rPr>
              <a:t> 1609/2002, </a:t>
            </a:r>
            <a:r>
              <a:rPr lang="el-GR" sz="3400" dirty="0" err="1">
                <a:cs typeface="Calibri" panose="020F0502020204030204" pitchFamily="34" charset="0"/>
              </a:rPr>
              <a:t>ΣτΕ</a:t>
            </a:r>
            <a:r>
              <a:rPr lang="el-GR" sz="3400" dirty="0">
                <a:cs typeface="Calibri" panose="020F0502020204030204" pitchFamily="34" charset="0"/>
              </a:rPr>
              <a:t> 2840/2000 </a:t>
            </a:r>
            <a:r>
              <a:rPr lang="el-GR" sz="3400" dirty="0" err="1">
                <a:cs typeface="Calibri" panose="020F0502020204030204" pitchFamily="34" charset="0"/>
              </a:rPr>
              <a:t>κλπ</a:t>
            </a:r>
            <a:r>
              <a:rPr lang="el-GR" sz="3400" dirty="0">
                <a:cs typeface="Calibri" panose="020F0502020204030204" pitchFamily="34" charset="0"/>
              </a:rPr>
              <a:t>) (ΠΟΛ 1252/2015). Έλλειψη υπαιτιότητας Προέδρου και </a:t>
            </a:r>
            <a:r>
              <a:rPr lang="el-GR" sz="3400" dirty="0" err="1">
                <a:cs typeface="Calibri" panose="020F0502020204030204" pitchFamily="34" charset="0"/>
              </a:rPr>
              <a:t>ΔιευθΣυμβούλου</a:t>
            </a:r>
            <a:r>
              <a:rPr lang="el-GR" sz="3400" dirty="0">
                <a:cs typeface="Calibri" panose="020F0502020204030204" pitchFamily="34" charset="0"/>
              </a:rPr>
              <a:t> ΑΕ καθώς δεν εξελέγη νόμιμα ούτε μετείχε πραγματικά στη διοίκηση του </a:t>
            </a:r>
            <a:r>
              <a:rPr lang="el-GR" sz="3400" dirty="0" err="1">
                <a:cs typeface="Calibri" panose="020F0502020204030204" pitchFamily="34" charset="0"/>
              </a:rPr>
              <a:t>νπ</a:t>
            </a:r>
            <a:r>
              <a:rPr lang="el-GR" sz="3400" b="1" dirty="0">
                <a:cs typeface="Calibri" panose="020F0502020204030204" pitchFamily="34" charset="0"/>
              </a:rPr>
              <a:t> </a:t>
            </a:r>
            <a:r>
              <a:rPr lang="el-GR" sz="3400" dirty="0">
                <a:cs typeface="Calibri" panose="020F0502020204030204" pitchFamily="34" charset="0"/>
              </a:rPr>
              <a:t>(ΔΕφΑθ1023/2024). </a:t>
            </a:r>
            <a:r>
              <a:rPr lang="el-GR" sz="3400" kern="100" dirty="0">
                <a:effectLst/>
                <a:ea typeface="Aptos" panose="020B0004020202020204" pitchFamily="34" charset="0"/>
                <a:cs typeface="Calibri" panose="020F0502020204030204" pitchFamily="34" charset="0"/>
              </a:rPr>
              <a:t>Δεν συνιστούν γεγονότα ανωτέρας βίας και δεν αναγνωρίζονται ως λόγοι έλλειψης υπαιτιότητας η έλλειψη ρευστότητας και η οικονομική ασφυξία της εταιρείας, η κρίση σε συγκεκριμένους τομείς της αγοράς, η πλήρης αδυναμία του τραπεζικού συστήματος να παρέχει δανεισμό, η πτώση των τιμών στην αγορά ακινήτων, η συρρίκνωση της εμπορικής δραστηριότητας </a:t>
            </a:r>
            <a:r>
              <a:rPr lang="el-GR" sz="3400" kern="100" dirty="0" err="1">
                <a:effectLst/>
                <a:ea typeface="Aptos" panose="020B0004020202020204" pitchFamily="34" charset="0"/>
                <a:cs typeface="Calibri" panose="020F0502020204030204" pitchFamily="34" charset="0"/>
              </a:rPr>
              <a:t>κλπ</a:t>
            </a:r>
            <a:r>
              <a:rPr lang="el-GR" sz="3400" kern="100" dirty="0">
                <a:effectLst/>
                <a:ea typeface="Aptos" panose="020B0004020202020204" pitchFamily="34" charset="0"/>
                <a:cs typeface="Calibri" panose="020F0502020204030204" pitchFamily="34" charset="0"/>
              </a:rPr>
              <a:t> (ΔΕΔ 632/2022).</a:t>
            </a:r>
            <a:endParaRPr lang="en-US" sz="3400" dirty="0">
              <a:cs typeface="Calibri" panose="020F0502020204030204" pitchFamily="34" charset="0"/>
            </a:endParaRPr>
          </a:p>
          <a:p>
            <a:endParaRPr lang="el-GR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EAB49F-487B-E1E5-920C-1A46A4924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544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4A5579-2C18-5149-FC6F-363A8A2A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035F798-B408-DD6D-6B6E-A6725687D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369" y="642908"/>
            <a:ext cx="3600860" cy="5431536"/>
          </a:xfrm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rgbClr val="002060"/>
                </a:solidFill>
              </a:rPr>
              <a:t>●      </a:t>
            </a:r>
            <a:r>
              <a:rPr lang="el-GR" sz="2400" b="1" dirty="0">
                <a:solidFill>
                  <a:srgbClr val="002060"/>
                </a:solidFill>
              </a:rPr>
              <a:t>Φόροι </a:t>
            </a:r>
            <a:br>
              <a:rPr lang="el-GR" sz="2400" b="1" dirty="0">
                <a:solidFill>
                  <a:srgbClr val="002060"/>
                </a:solidFill>
              </a:rPr>
            </a:br>
            <a:r>
              <a:rPr lang="el-GR" sz="2400" b="1" dirty="0">
                <a:solidFill>
                  <a:srgbClr val="002060"/>
                </a:solidFill>
              </a:rPr>
              <a:t>που καλύπτονται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F4A6CDB-7035-DD08-ECA5-5E72026FA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4057" y="1166949"/>
            <a:ext cx="7916091" cy="4816678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l-GR" sz="1600" b="1" dirty="0">
                <a:solidFill>
                  <a:srgbClr val="002060"/>
                </a:solidFill>
              </a:rPr>
              <a:t>Φόρος εισοδήματος, </a:t>
            </a:r>
            <a:r>
              <a:rPr lang="el-GR" sz="1600" b="1" dirty="0" err="1">
                <a:solidFill>
                  <a:srgbClr val="002060"/>
                </a:solidFill>
              </a:rPr>
              <a:t>Παρακρατούμενοι</a:t>
            </a:r>
            <a:r>
              <a:rPr lang="el-GR" sz="1600" b="1" dirty="0">
                <a:solidFill>
                  <a:srgbClr val="002060"/>
                </a:solidFill>
              </a:rPr>
              <a:t> Φόροι </a:t>
            </a:r>
            <a:r>
              <a:rPr lang="el-GR" sz="1600" dirty="0"/>
              <a:t>(</a:t>
            </a:r>
            <a:r>
              <a:rPr lang="el-GR" sz="1600" i="1" dirty="0"/>
              <a:t>φόροι από τυχερά παίγνια, εισφορά δακοκτονίας </a:t>
            </a:r>
            <a:r>
              <a:rPr lang="el-GR" sz="1600" i="1" dirty="0" err="1"/>
              <a:t>κλπ</a:t>
            </a:r>
            <a:r>
              <a:rPr lang="el-GR" sz="1600" dirty="0"/>
              <a:t>), </a:t>
            </a:r>
            <a:r>
              <a:rPr lang="el-GR" sz="1600" b="1" dirty="0" err="1">
                <a:solidFill>
                  <a:srgbClr val="002060"/>
                </a:solidFill>
              </a:rPr>
              <a:t>Επιρριπτόμενοι</a:t>
            </a:r>
            <a:r>
              <a:rPr lang="el-GR" sz="1600" b="1" dirty="0">
                <a:solidFill>
                  <a:srgbClr val="002060"/>
                </a:solidFill>
              </a:rPr>
              <a:t> Φόροι </a:t>
            </a:r>
            <a:r>
              <a:rPr lang="el-GR" sz="1600" dirty="0"/>
              <a:t>(</a:t>
            </a:r>
            <a:r>
              <a:rPr lang="el-GR" sz="1600" i="1" dirty="0"/>
              <a:t>ειδικός φόρος πολυτελείας, φόρος διαμονής, περιβαλλοντικό τέλος πλαστικής σακούλας,  ειδικός φόρος στις διαφημίσεις, τέλος συνδρομητών σταθερής και κινητής τηλεφωνίας </a:t>
            </a:r>
            <a:r>
              <a:rPr lang="el-GR" sz="1600" i="1" dirty="0" err="1"/>
              <a:t>κλπ</a:t>
            </a:r>
            <a:r>
              <a:rPr lang="el-GR" sz="1600" dirty="0"/>
              <a:t>), </a:t>
            </a:r>
            <a:r>
              <a:rPr lang="el-GR" sz="1600" b="1" dirty="0">
                <a:solidFill>
                  <a:srgbClr val="002060"/>
                </a:solidFill>
              </a:rPr>
              <a:t>ΦΠΑ, ΕΝ.Φ.Ι.Α., τόκοι/πρόστιμα/προσαυξήσεις </a:t>
            </a:r>
            <a:r>
              <a:rPr lang="el-GR" sz="1600" b="1" dirty="0" err="1">
                <a:solidFill>
                  <a:srgbClr val="002060"/>
                </a:solidFill>
              </a:rPr>
              <a:t>κλπ</a:t>
            </a:r>
            <a:endParaRPr lang="el-GR" sz="1600" b="1" dirty="0">
              <a:solidFill>
                <a:srgbClr val="002060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9A8E27A-9883-49E2-56EA-5703C98F92E5}"/>
              </a:ext>
            </a:extLst>
          </p:cNvPr>
          <p:cNvCxnSpPr/>
          <p:nvPr/>
        </p:nvCxnSpPr>
        <p:spPr>
          <a:xfrm>
            <a:off x="3405051" y="1715589"/>
            <a:ext cx="0" cy="3779520"/>
          </a:xfrm>
          <a:prstGeom prst="line">
            <a:avLst/>
          </a:prstGeom>
          <a:ln w="28575">
            <a:solidFill>
              <a:srgbClr val="66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6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BF9A1-073A-B9F1-5FD6-3BD387186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005" y="1017042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rgbClr val="002060"/>
                </a:solidFill>
              </a:rPr>
              <a:t>Έννομη προστασία των αλληλεγγύως </a:t>
            </a:r>
            <a:r>
              <a:rPr lang="el-GR" sz="2800" b="1" dirty="0" err="1">
                <a:solidFill>
                  <a:srgbClr val="002060"/>
                </a:solidFill>
              </a:rPr>
              <a:t>ευθυνομένων</a:t>
            </a:r>
            <a:r>
              <a:rPr lang="el-GR" sz="2800" b="1" dirty="0">
                <a:solidFill>
                  <a:srgbClr val="002060"/>
                </a:solidFill>
              </a:rPr>
              <a:t> προσώπων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6853D-5E9D-5188-6437-611EE8354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2605"/>
            <a:ext cx="10515600" cy="3831772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l-GR" sz="1600" dirty="0"/>
              <a:t>Οι προσωπικώς και αλληλεγγύως </a:t>
            </a:r>
            <a:r>
              <a:rPr lang="el-GR" sz="1600" dirty="0" err="1"/>
              <a:t>ευθυνόμενοι</a:t>
            </a:r>
            <a:r>
              <a:rPr lang="el-GR" sz="1600" dirty="0"/>
              <a:t> δύνανται να ασκήσουν κατά των </a:t>
            </a:r>
            <a:r>
              <a:rPr lang="el-GR" sz="1600" dirty="0" err="1"/>
              <a:t>καταλογιστικών</a:t>
            </a:r>
            <a:r>
              <a:rPr lang="el-GR" sz="1600" dirty="0"/>
              <a:t> πράξεων που εκδόθηκαν εις βάρος του </a:t>
            </a:r>
            <a:r>
              <a:rPr lang="el-GR" sz="1600" dirty="0" err="1"/>
              <a:t>νπ</a:t>
            </a:r>
            <a:r>
              <a:rPr lang="el-GR" sz="1600" dirty="0"/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1600" b="1" dirty="0" err="1">
                <a:solidFill>
                  <a:srgbClr val="002060"/>
                </a:solidFill>
              </a:rPr>
              <a:t>ενδικοφανή</a:t>
            </a:r>
            <a:r>
              <a:rPr lang="el-GR" sz="1600" b="1" dirty="0">
                <a:solidFill>
                  <a:srgbClr val="002060"/>
                </a:solidFill>
              </a:rPr>
              <a:t> προσφυγή </a:t>
            </a:r>
            <a:r>
              <a:rPr lang="el-GR" sz="1600" dirty="0"/>
              <a:t>ενώπιον της ΔΕΔ και </a:t>
            </a:r>
            <a:r>
              <a:rPr lang="el-GR" sz="1600" b="1" dirty="0">
                <a:solidFill>
                  <a:srgbClr val="002060"/>
                </a:solidFill>
              </a:rPr>
              <a:t>δικαστική προσφυγή </a:t>
            </a:r>
            <a:r>
              <a:rPr lang="el-GR" sz="1600" dirty="0"/>
              <a:t>ενώπιον των διοικητικών δικαστηρίων.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1600" dirty="0"/>
              <a:t>Προβαλλόμενοι λόγοι: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sz="1600" dirty="0"/>
              <a:t>συνδρομή ή μη των κατά </a:t>
            </a:r>
            <a:r>
              <a:rPr lang="el-GR" sz="1600" dirty="0" err="1"/>
              <a:t>νόμον</a:t>
            </a:r>
            <a:r>
              <a:rPr lang="el-GR" sz="1600" dirty="0"/>
              <a:t> προϋποθέσεων για τη θεμελίωση της ευθύνης τους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sz="1600" dirty="0" err="1"/>
              <a:t>νόμω</a:t>
            </a:r>
            <a:r>
              <a:rPr lang="el-GR" sz="1600" dirty="0"/>
              <a:t>  και ουσία βάσιμο της </a:t>
            </a:r>
            <a:r>
              <a:rPr lang="el-GR" sz="1600" dirty="0" err="1"/>
              <a:t>καταλογιστικής</a:t>
            </a:r>
            <a:r>
              <a:rPr lang="el-GR" sz="1600" dirty="0"/>
              <a:t> πράξης (</a:t>
            </a:r>
            <a:r>
              <a:rPr lang="el-GR" sz="1600" dirty="0" err="1"/>
              <a:t>ΣτΕ</a:t>
            </a:r>
            <a:r>
              <a:rPr lang="el-GR" sz="1600" dirty="0"/>
              <a:t> 498/2020 και 2816/2020).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1600" dirty="0"/>
              <a:t>Η διαφορά από απορριπτική απόφαση (ή σιωπηρή απόρριψη) της ΔΕΔ επί </a:t>
            </a:r>
            <a:r>
              <a:rPr lang="el-GR" sz="1600" dirty="0" err="1"/>
              <a:t>ενδικοφανούς</a:t>
            </a:r>
            <a:r>
              <a:rPr lang="el-GR" sz="1600" dirty="0"/>
              <a:t> προσφυγής κατά απορριπτικής απάντησης της ΦΔ επί αιτήσεως απαλλαγής από την αλληλέγγυα ευθύνη συνιστά διοικητική διαφορά ουσίας (και όχι ακυρωτική) με </a:t>
            </a:r>
            <a:r>
              <a:rPr lang="el-GR" sz="1600" dirty="0" err="1"/>
              <a:t>καθ</a:t>
            </a:r>
            <a:r>
              <a:rPr lang="el-GR" sz="1600" dirty="0"/>
              <a:t> ύλην αρμόδιο δικαστήριο το Μονομελές Διοικητικό Πρωτοδικείο (</a:t>
            </a:r>
            <a:r>
              <a:rPr lang="el-GR" sz="1600" dirty="0" err="1"/>
              <a:t>ΟλΣτΕ</a:t>
            </a:r>
            <a:r>
              <a:rPr lang="el-GR" sz="1600" dirty="0"/>
              <a:t> 355/2023). </a:t>
            </a:r>
          </a:p>
          <a:p>
            <a:endParaRPr lang="el-GR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4D55A-EE8F-A949-44E5-9685B04BB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891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936F2-9FDD-7945-CFB6-6D58963AF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solidFill>
                  <a:srgbClr val="002060"/>
                </a:solidFill>
              </a:rPr>
              <a:t>Σας ευχαριστώ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D8E08-5D09-62FC-288C-63138627F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286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23BE0-0573-430E-9180-725826773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005" y="1613059"/>
            <a:ext cx="10515600" cy="1325563"/>
          </a:xfrm>
        </p:spPr>
        <p:txBody>
          <a:bodyPr>
            <a:noAutofit/>
          </a:bodyPr>
          <a:lstStyle/>
          <a:p>
            <a:br>
              <a:rPr lang="el-GR" sz="3600" b="1" dirty="0">
                <a:solidFill>
                  <a:srgbClr val="002060"/>
                </a:solidFill>
              </a:rPr>
            </a:br>
            <a:r>
              <a:rPr lang="el-GR" sz="3600" b="1" dirty="0">
                <a:solidFill>
                  <a:srgbClr val="002060"/>
                </a:solidFill>
              </a:rPr>
              <a:t>ΑΛΛΗΛΕΓΓΥΑ ΕΥΘΥΝΗ ΔΙΟΙΚΟΥΝΤΩΝ ΝΟΜΙΚΑ ΠΡΟΣΩΠΑ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E48E1-B991-483F-9E45-055EDBE9C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el-GR" b="1" dirty="0">
              <a:ea typeface="+mj-ea"/>
              <a:cs typeface="+mj-cs"/>
            </a:endParaRPr>
          </a:p>
          <a:p>
            <a:pPr marL="0" indent="0" algn="r">
              <a:buNone/>
            </a:pPr>
            <a:r>
              <a:rPr lang="el-GR" sz="2400" b="1" dirty="0">
                <a:solidFill>
                  <a:srgbClr val="002060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Δήμητρα </a:t>
            </a:r>
            <a:r>
              <a:rPr lang="el-GR" sz="2400" b="1" dirty="0" err="1">
                <a:solidFill>
                  <a:srgbClr val="002060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Πάσσιου</a:t>
            </a:r>
            <a:endParaRPr lang="el-GR" sz="2400" b="1" dirty="0">
              <a:solidFill>
                <a:srgbClr val="002060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  <a:p>
            <a:pPr marL="0" indent="0" algn="r">
              <a:buNone/>
            </a:pPr>
            <a:r>
              <a:rPr lang="el-GR" sz="2400" b="1" dirty="0">
                <a:solidFill>
                  <a:srgbClr val="002060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Δικηγόρος</a:t>
            </a: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 LL.M.</a:t>
            </a:r>
            <a:r>
              <a:rPr lang="el-GR" sz="2400" b="1" dirty="0">
                <a:solidFill>
                  <a:srgbClr val="002060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, εταίρος</a:t>
            </a:r>
            <a:endParaRPr lang="en-US" sz="2400" b="1" dirty="0">
              <a:solidFill>
                <a:srgbClr val="002060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  <a:p>
            <a:pPr marL="0" indent="0" algn="r">
              <a:buNone/>
            </a:pPr>
            <a:endParaRPr lang="el-GR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E808F-E786-4BD2-B9B3-9ECB021FC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t>2</a:t>
            </a:fld>
            <a:endParaRPr lang="en-US"/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CDA04C6B-B8D8-F9C4-663A-214D5D25C4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4862" y="4582159"/>
            <a:ext cx="2488938" cy="107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694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FFD94-8FED-4A76-9221-1EE4EEBA7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85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>
                <a:solidFill>
                  <a:srgbClr val="002060"/>
                </a:solidFill>
              </a:rPr>
              <a:t>● </a:t>
            </a:r>
            <a:r>
              <a:rPr lang="el-GR" sz="3000" b="1" dirty="0">
                <a:solidFill>
                  <a:srgbClr val="002060"/>
                </a:solidFill>
              </a:rPr>
              <a:t>Εισαγωγή </a:t>
            </a:r>
            <a:br>
              <a:rPr lang="el-GR" sz="3200" b="1" dirty="0">
                <a:solidFill>
                  <a:srgbClr val="002060"/>
                </a:solidFill>
              </a:rPr>
            </a:br>
            <a:r>
              <a:rPr lang="el-GR" sz="2800" b="1" dirty="0">
                <a:solidFill>
                  <a:srgbClr val="002060"/>
                </a:solidFill>
              </a:rPr>
              <a:t>Ιστορική Διαδρομή του Θεσμού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146AE-B591-41E8-8603-44E875E2B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005" y="2200863"/>
            <a:ext cx="10626795" cy="308174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l-GR" sz="1600" dirty="0"/>
              <a:t>Ρυθμίσεις για την αστική ευθύνη των διοικούντων νομικά πρόσωπα για φορολογικές οφειλές των τελευταίων εισήχθη για πρώτη φορά με το </a:t>
            </a:r>
            <a:r>
              <a:rPr lang="el-GR" sz="1600" b="1" dirty="0"/>
              <a:t>άρθρο 19 πργ. 1 του </a:t>
            </a:r>
            <a:r>
              <a:rPr lang="el-GR" sz="1600" b="1" dirty="0" err="1"/>
              <a:t>ν.δ.</a:t>
            </a:r>
            <a:r>
              <a:rPr lang="el-GR" sz="1600" b="1" dirty="0"/>
              <a:t> 19ης.3.1923</a:t>
            </a:r>
            <a:r>
              <a:rPr lang="el-GR" sz="1600" dirty="0"/>
              <a:t>, ακολούθησαν οι διατάξεις του </a:t>
            </a:r>
            <a:r>
              <a:rPr lang="el-GR" sz="1600" b="1" dirty="0"/>
              <a:t>άρθρου 17 του </a:t>
            </a:r>
            <a:r>
              <a:rPr lang="el-GR" sz="1600" b="1" dirty="0" err="1"/>
              <a:t>ν.δ.</a:t>
            </a:r>
            <a:r>
              <a:rPr lang="el-GR" sz="1600" b="1" dirty="0"/>
              <a:t> 3843/1958 «περί φορολογίας νομικών προσώπων» </a:t>
            </a:r>
            <a:r>
              <a:rPr lang="el-GR" sz="1600" dirty="0"/>
              <a:t>και οι διατάξεις του </a:t>
            </a:r>
            <a:r>
              <a:rPr lang="el-GR" sz="1600" b="1" dirty="0"/>
              <a:t>άρθρου 115 του N 2238/1994</a:t>
            </a:r>
            <a:r>
              <a:rPr lang="el-GR" sz="1600" dirty="0"/>
              <a:t>. Αντίστοιχες διατάξεις είχαν προβλεφθεί στον ΚΦΠΑ, </a:t>
            </a:r>
            <a:r>
              <a:rPr lang="el-GR" sz="1600" b="1" dirty="0"/>
              <a:t>άρθρο 46 του N 1648/1986 </a:t>
            </a:r>
            <a:r>
              <a:rPr lang="el-GR" sz="1600" dirty="0"/>
              <a:t>και αργότερα στο </a:t>
            </a:r>
            <a:r>
              <a:rPr lang="el-GR" sz="1600" b="1" dirty="0"/>
              <a:t>άρθρο 55 του ν. 2859/2000</a:t>
            </a:r>
            <a:r>
              <a:rPr lang="el-GR" sz="1600" dirty="0"/>
              <a:t>. Ακολούθησε ο </a:t>
            </a:r>
            <a:r>
              <a:rPr lang="el-GR" sz="1600" b="1" dirty="0"/>
              <a:t>Ν4174/2013 (άρθρο 50) ο οποίος τροποποιήθηκε επανειλημμένως με πιο σημαντική τροποποίηση του Ν4646/2019.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l-GR" sz="1600" b="1" dirty="0"/>
              <a:t>Ήδη, ισχύει ο </a:t>
            </a:r>
            <a:r>
              <a:rPr lang="el-GR" sz="1600" dirty="0"/>
              <a:t> </a:t>
            </a:r>
            <a:r>
              <a:rPr lang="el-GR" sz="1600" b="1" dirty="0"/>
              <a:t>N 5104/2024 (άρθρο 49).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l-GR" sz="1600" dirty="0">
                <a:solidFill>
                  <a:srgbClr val="002060"/>
                </a:solidFill>
              </a:rPr>
              <a:t>Η Αλληλέγγυα Ευθύνη στην Ειδική Νομοθεσία</a:t>
            </a:r>
            <a:r>
              <a:rPr lang="el-GR" sz="1600" dirty="0"/>
              <a:t>: Αντίστοιχες διατάξεις προβλέπονται στο άρθρο 4 του N 27/1975 για την αλληλέγγυα ευθύνη προς καταβολή φόρου πλοίων, στα άρθρα 29 πργ. 6 και 153 πργ. 3 του ν. 2960/2001 για την αλληλέγγυα ευθύνη από οφειλές νομικών προσώπων από δασμούς και φόρους του τελωνειακού δικαίου κλπ. </a:t>
            </a:r>
          </a:p>
          <a:p>
            <a:pPr marL="0" indent="0" algn="just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8464-2FC1-4170-B057-14BAACE57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2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FFD94-8FED-4A76-9221-1EE4EEBA7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592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>
                <a:solidFill>
                  <a:srgbClr val="002060"/>
                </a:solidFill>
              </a:rPr>
              <a:t>Βασικά χαρακτηριστικά της αλληλέγγυας ευθύνης</a:t>
            </a:r>
            <a:endParaRPr lang="en-US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018E7BB-2701-F9E8-935B-3F20457510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6255578"/>
              </p:ext>
            </p:extLst>
          </p:nvPr>
        </p:nvGraphicFramePr>
        <p:xfrm>
          <a:off x="727005" y="2081349"/>
          <a:ext cx="11142778" cy="4101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8464-2FC1-4170-B057-14BAACE57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39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22FA8B-BB5A-F7F6-64C0-57B851A78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BED279B-E8B6-CD75-1EC6-825AAFB047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5145064"/>
              </p:ext>
            </p:extLst>
          </p:nvPr>
        </p:nvGraphicFramePr>
        <p:xfrm>
          <a:off x="0" y="1154545"/>
          <a:ext cx="5582194" cy="3687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0C8D9F4-520C-43E6-8626-290F78237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841966"/>
            <a:ext cx="5458693" cy="140208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l-GR" sz="2300" dirty="0">
                <a:latin typeface="Bookman Old Style" panose="02050604050505020204" pitchFamily="18" charset="0"/>
              </a:rPr>
              <a:t>► </a:t>
            </a:r>
            <a:r>
              <a:rPr lang="el-GR" sz="2600" dirty="0"/>
              <a:t>Είχε γίνει </a:t>
            </a:r>
            <a:r>
              <a:rPr lang="el-GR" sz="2500" dirty="0"/>
              <a:t>δεκτό ότι χρειαζόταν να ερευνηθεί εάν είχαν πράγματι ασκηθεί καθήκοντα διαχείρισης του </a:t>
            </a:r>
            <a:r>
              <a:rPr lang="el-GR" sz="2500" dirty="0" err="1"/>
              <a:t>νπ</a:t>
            </a:r>
            <a:r>
              <a:rPr lang="el-GR" sz="2500" dirty="0"/>
              <a:t> (</a:t>
            </a:r>
            <a:r>
              <a:rPr lang="el-GR" sz="2500" dirty="0" err="1"/>
              <a:t>ΣτΕ</a:t>
            </a:r>
            <a:r>
              <a:rPr lang="el-GR" sz="2500" dirty="0"/>
              <a:t> 2030/2004, </a:t>
            </a:r>
            <a:r>
              <a:rPr lang="el-GR" sz="2500" dirty="0" err="1"/>
              <a:t>ΔΕφΑθ</a:t>
            </a:r>
            <a:r>
              <a:rPr lang="el-GR" sz="2500" dirty="0"/>
              <a:t> 637/2007, </a:t>
            </a:r>
            <a:r>
              <a:rPr lang="el-GR" sz="2500" dirty="0" err="1"/>
              <a:t>ΔΠρΠειραιώς</a:t>
            </a:r>
            <a:r>
              <a:rPr lang="el-GR" sz="2500" dirty="0"/>
              <a:t> 125/2005, </a:t>
            </a:r>
            <a:r>
              <a:rPr lang="el-GR" sz="2500" dirty="0" err="1"/>
              <a:t>ΔΠρωτΚαβ</a:t>
            </a:r>
            <a:r>
              <a:rPr lang="el-GR" sz="2500" dirty="0"/>
              <a:t> 135/2002 </a:t>
            </a:r>
            <a:r>
              <a:rPr lang="el-GR" sz="2500" dirty="0" err="1"/>
              <a:t>κλπ</a:t>
            </a:r>
            <a:r>
              <a:rPr lang="el-GR" sz="2500" dirty="0"/>
              <a:t>). </a:t>
            </a:r>
          </a:p>
          <a:p>
            <a:pPr algn="just"/>
            <a:endParaRPr lang="el-GR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C018AB-6CA0-0E5D-840D-1F11A7628177}"/>
              </a:ext>
            </a:extLst>
          </p:cNvPr>
          <p:cNvSpPr txBox="1"/>
          <p:nvPr/>
        </p:nvSpPr>
        <p:spPr>
          <a:xfrm>
            <a:off x="6331133" y="4774930"/>
            <a:ext cx="5347856" cy="116211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1600" dirty="0">
                <a:latin typeface="Bookman Old Style" panose="02050604050505020204" pitchFamily="18" charset="0"/>
              </a:rPr>
              <a:t>► </a:t>
            </a:r>
            <a:r>
              <a:rPr lang="el-GR" sz="1600" dirty="0"/>
              <a:t>Υπό το καθεστώς του ισχύοντος ΚΦΔ (Ν 5104/2024) διατηρήθηκε, ως νομοθετική επιλογή, η μη γνήσια ή νόθος αντικειμενική ευθύνη 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8FE7383-1084-63EB-00FC-424AE4A2B2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6579832"/>
              </p:ext>
            </p:extLst>
          </p:nvPr>
        </p:nvGraphicFramePr>
        <p:xfrm>
          <a:off x="6184667" y="1154545"/>
          <a:ext cx="5928955" cy="3687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32252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9FE01-345E-5531-7DF1-42EBA7779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334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>
                <a:solidFill>
                  <a:srgbClr val="002060"/>
                </a:solidFill>
              </a:rPr>
              <a:t>Συνταγματικότητα των ρυθμίσεων περί προσωπικής και αλληλέγγυας ευθύνης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5BF47-537F-B48D-1863-D71C325A8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618" y="2013527"/>
            <a:ext cx="11628582" cy="421178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l-GR" sz="1900" dirty="0"/>
              <a:t>Συνταγματικά ανεκτός και </a:t>
            </a:r>
            <a:r>
              <a:rPr lang="el-GR" sz="1900" b="1" i="1" dirty="0"/>
              <a:t>καταρχήν</a:t>
            </a:r>
            <a:r>
              <a:rPr lang="el-GR" sz="1900" dirty="0"/>
              <a:t> θεμιτός περιορισμός της οικονομικής ελευθερίας. Σύμφωνα με τις δικανικές παραδοχές: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1900" dirty="0">
                <a:solidFill>
                  <a:srgbClr val="002060"/>
                </a:solidFill>
                <a:latin typeface="Bookman Old Style" panose="02050604050505020204" pitchFamily="18" charset="0"/>
              </a:rPr>
              <a:t>► </a:t>
            </a:r>
            <a:r>
              <a:rPr lang="el-GR" sz="1900" dirty="0"/>
              <a:t>επιτυγχάνεται ο </a:t>
            </a:r>
            <a:r>
              <a:rPr lang="el-GR" sz="1900" dirty="0">
                <a:cs typeface="Calibri" panose="020F0502020204030204" pitchFamily="34" charset="0"/>
              </a:rPr>
              <a:t>δημοσίου </a:t>
            </a:r>
            <a:r>
              <a:rPr lang="el-GR" sz="1900" dirty="0">
                <a:latin typeface="Calibri" panose="020F0502020204030204" pitchFamily="34" charset="0"/>
                <a:cs typeface="Calibri" panose="020F0502020204030204" pitchFamily="34" charset="0"/>
              </a:rPr>
              <a:t>συμφέροντος σκοπός της διασφαλίσεως της εισπράξεως των </a:t>
            </a:r>
            <a:r>
              <a:rPr lang="el-GR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οφειλομένων</a:t>
            </a:r>
            <a:r>
              <a:rPr lang="el-GR" sz="1900" dirty="0">
                <a:latin typeface="Calibri" panose="020F0502020204030204" pitchFamily="34" charset="0"/>
                <a:cs typeface="Calibri" panose="020F0502020204030204" pitchFamily="34" charset="0"/>
              </a:rPr>
              <a:t> από τα </a:t>
            </a:r>
            <a:r>
              <a:rPr lang="el-GR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νπ</a:t>
            </a:r>
            <a:r>
              <a:rPr lang="el-GR" sz="1900" dirty="0">
                <a:latin typeface="Calibri" panose="020F0502020204030204" pitchFamily="34" charset="0"/>
                <a:cs typeface="Calibri" panose="020F0502020204030204" pitchFamily="34" charset="0"/>
              </a:rPr>
              <a:t> φόρων και ασφαλιστικών εισφορών </a:t>
            </a:r>
            <a:r>
              <a:rPr lang="el-GR" sz="1900" dirty="0">
                <a:solidFill>
                  <a:srgbClr val="002060"/>
                </a:solidFill>
                <a:latin typeface="Bookman Old Style" panose="02050604050505020204" pitchFamily="18" charset="0"/>
              </a:rPr>
              <a:t>► </a:t>
            </a:r>
            <a:r>
              <a:rPr lang="el-GR" sz="1900" dirty="0"/>
              <a:t>η αλληλέγγυα ευθύνη θεμελιώνεται στο ότι </a:t>
            </a:r>
            <a:r>
              <a:rPr lang="el-GR" sz="1900" dirty="0">
                <a:cs typeface="Calibri" panose="020F0502020204030204" pitchFamily="34" charset="0"/>
              </a:rPr>
              <a:t>τα πρόσωπα έχουν ενεργό συμμετοχή </a:t>
            </a:r>
            <a:r>
              <a:rPr lang="el-GR" sz="1900" dirty="0"/>
              <a:t>στη διοίκηση των </a:t>
            </a:r>
            <a:r>
              <a:rPr lang="el-GR" sz="1900" dirty="0" err="1"/>
              <a:t>νπ</a:t>
            </a:r>
            <a:r>
              <a:rPr lang="el-GR" sz="1900" dirty="0"/>
              <a:t> και στη λήψη των σχετικών αποφάσεων (ΟλΣτΕ3438/1998,</a:t>
            </a:r>
            <a:r>
              <a:rPr lang="el-GR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ΣτΕ</a:t>
            </a:r>
            <a:r>
              <a:rPr lang="el-GR" sz="1900" dirty="0">
                <a:latin typeface="Calibri" panose="020F0502020204030204" pitchFamily="34" charset="0"/>
                <a:cs typeface="Calibri" panose="020F0502020204030204" pitchFamily="34" charset="0"/>
              </a:rPr>
              <a:t> 1213/2019, ΣτΕ1187/2018, </a:t>
            </a:r>
            <a:r>
              <a:rPr lang="el-GR" sz="1900" dirty="0"/>
              <a:t>ΣτΕ1028/2013)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1900" dirty="0">
                <a:latin typeface="Calibri" panose="020F0502020204030204" pitchFamily="34" charset="0"/>
                <a:cs typeface="Calibri" panose="020F0502020204030204" pitchFamily="34" charset="0"/>
              </a:rPr>
              <a:t>Ωστόσο, </a:t>
            </a:r>
            <a:r>
              <a:rPr lang="el-GR" sz="1900" u="sng" dirty="0">
                <a:latin typeface="Calibri" panose="020F0502020204030204" pitchFamily="34" charset="0"/>
                <a:cs typeface="Calibri" panose="020F0502020204030204" pitchFamily="34" charset="0"/>
              </a:rPr>
              <a:t>δεν </a:t>
            </a:r>
            <a:r>
              <a:rPr lang="el-GR" sz="1900" dirty="0">
                <a:latin typeface="Calibri" panose="020F0502020204030204" pitchFamily="34" charset="0"/>
                <a:cs typeface="Calibri" panose="020F0502020204030204" pitchFamily="34" charset="0"/>
              </a:rPr>
              <a:t>εισάγεται ιδία φορολογική υποχρέωση των φυσικών προσώπων αλλά πρόκειται για πρόσθετη, εγγυητικού χαρακτήρα υποχρέωση </a:t>
            </a:r>
            <a:r>
              <a:rPr lang="el-GR" sz="1900" dirty="0"/>
              <a:t>προς καταβολή αλλότριου χρέους </a:t>
            </a:r>
            <a:r>
              <a:rPr lang="el-GR" sz="1900" dirty="0">
                <a:solidFill>
                  <a:srgbClr val="002060"/>
                </a:solidFill>
              </a:rPr>
              <a:t>► </a:t>
            </a:r>
            <a:r>
              <a:rPr lang="el-GR" sz="1900" dirty="0"/>
              <a:t>εξαίρεση από την αρχή της αυτοτέλειας του </a:t>
            </a:r>
            <a:r>
              <a:rPr lang="el-GR" sz="1900" dirty="0" err="1"/>
              <a:t>νπ</a:t>
            </a:r>
            <a:r>
              <a:rPr lang="el-GR" sz="1900" dirty="0"/>
              <a:t> και από την ευθύνη για ίδια χρέη </a:t>
            </a:r>
            <a:r>
              <a:rPr lang="el-GR" sz="1900" dirty="0">
                <a:solidFill>
                  <a:srgbClr val="002060"/>
                </a:solidFill>
              </a:rPr>
              <a:t>►</a:t>
            </a:r>
            <a:r>
              <a:rPr lang="el-GR" sz="1900" dirty="0"/>
              <a:t> σοβαρή επέμβαση στα περιουσιακά δικαιώματα και περιορισμοί στην οικονομική ελευθερία </a:t>
            </a:r>
            <a:r>
              <a:rPr lang="el-GR" sz="1900" dirty="0">
                <a:solidFill>
                  <a:srgbClr val="002060"/>
                </a:solidFill>
              </a:rPr>
              <a:t>►</a:t>
            </a:r>
            <a:r>
              <a:rPr lang="el-GR" sz="1900" dirty="0"/>
              <a:t> </a:t>
            </a:r>
            <a:r>
              <a:rPr lang="el-GR" sz="1900" u="sng" dirty="0"/>
              <a:t>στενή ερμηνεία των σχετικών διατάξεων </a:t>
            </a:r>
            <a:r>
              <a:rPr lang="el-GR" sz="1900" dirty="0"/>
              <a:t>(ΣτΕ619/2024, </a:t>
            </a:r>
            <a:r>
              <a:rPr lang="el-GR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ΣτΕ</a:t>
            </a:r>
            <a:r>
              <a:rPr lang="el-GR" sz="1900" dirty="0">
                <a:latin typeface="Calibri" panose="020F0502020204030204" pitchFamily="34" charset="0"/>
                <a:cs typeface="Calibri" panose="020F0502020204030204" pitchFamily="34" charset="0"/>
              </a:rPr>
              <a:t> 740/2024, </a:t>
            </a:r>
            <a:r>
              <a:rPr lang="el-GR" sz="1900" dirty="0" err="1"/>
              <a:t>ΣτΕ</a:t>
            </a:r>
            <a:r>
              <a:rPr lang="el-GR" sz="1900" dirty="0"/>
              <a:t> 2027/2022, </a:t>
            </a:r>
            <a:r>
              <a:rPr lang="el-GR" sz="1900" dirty="0" err="1"/>
              <a:t>ΣτΕ</a:t>
            </a:r>
            <a:r>
              <a:rPr lang="el-GR" sz="1900" dirty="0"/>
              <a:t> 2816/2020, </a:t>
            </a:r>
            <a:r>
              <a:rPr lang="el-GR" sz="1900" dirty="0" err="1"/>
              <a:t>ΣτΕ</a:t>
            </a:r>
            <a:r>
              <a:rPr lang="el-GR" sz="1900" dirty="0"/>
              <a:t> 1213/2019, </a:t>
            </a:r>
            <a:r>
              <a:rPr lang="el-GR" sz="1900" dirty="0" err="1"/>
              <a:t>ΣτΕ</a:t>
            </a:r>
            <a:r>
              <a:rPr lang="el-GR" sz="1900" dirty="0"/>
              <a:t> 1775/2018, ΣτΕ1187/2018).</a:t>
            </a:r>
          </a:p>
          <a:p>
            <a:pPr algn="just"/>
            <a:r>
              <a:rPr lang="el-GR" sz="1900" dirty="0"/>
              <a:t>Η υπό το προγενέστερο καθεστώς γνήσια αντικειμενική ευθύνη δεν συνάδει με τη </a:t>
            </a:r>
            <a:r>
              <a:rPr lang="el-GR" sz="1900" dirty="0" err="1"/>
              <a:t>ratio</a:t>
            </a:r>
            <a:r>
              <a:rPr lang="el-GR" sz="1900" dirty="0"/>
              <a:t> της ρύθμισης που είναι η ενεργός συμμετοχή και ανάμειξη του </a:t>
            </a:r>
            <a:r>
              <a:rPr lang="el-GR" sz="1900" dirty="0" err="1"/>
              <a:t>συνυποχρέου</a:t>
            </a:r>
            <a:r>
              <a:rPr lang="el-GR" sz="1900" dirty="0"/>
              <a:t> στις εταιρικές υποθέσεις.  </a:t>
            </a:r>
          </a:p>
          <a:p>
            <a:pPr algn="just"/>
            <a:r>
              <a:rPr lang="el-GR" sz="1900" dirty="0"/>
              <a:t>Το στενό ταμειακό συμφέρον του Δημοσίου δεν μπορεί να αναχθεί άνευ ετέρου σε λόγο γενικότερου δημοσίου συμφέροντος (</a:t>
            </a:r>
            <a:r>
              <a:rPr lang="el-GR" sz="1900" dirty="0" err="1"/>
              <a:t>ΣτΕ</a:t>
            </a:r>
            <a:r>
              <a:rPr lang="el-GR" sz="1900" dirty="0"/>
              <a:t> 2094/2011, </a:t>
            </a:r>
            <a:r>
              <a:rPr lang="el-GR" sz="1900" dirty="0" err="1"/>
              <a:t>ΣτΕ</a:t>
            </a:r>
            <a:r>
              <a:rPr lang="el-GR" sz="1900" dirty="0"/>
              <a:t> 1620/2011)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l-GR" sz="1800" dirty="0"/>
          </a:p>
          <a:p>
            <a:pPr algn="just">
              <a:lnSpc>
                <a:spcPct val="150000"/>
              </a:lnSpc>
            </a:pPr>
            <a:endParaRPr lang="el-GR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7D75B-409B-F0B4-AA67-796A879C9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111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9FE01-345E-5531-7DF1-42EBA7779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2821"/>
            <a:ext cx="10515600" cy="1325563"/>
          </a:xfrm>
        </p:spPr>
        <p:txBody>
          <a:bodyPr anchor="ctr">
            <a:normAutofit/>
          </a:bodyPr>
          <a:lstStyle/>
          <a:p>
            <a:pPr algn="ctr"/>
            <a:r>
              <a:rPr lang="el-GR" sz="2800" b="1" dirty="0">
                <a:solidFill>
                  <a:srgbClr val="002060"/>
                </a:solidFill>
              </a:rPr>
              <a:t>●</a:t>
            </a:r>
            <a:r>
              <a:rPr lang="el-GR" sz="2800" b="1" dirty="0"/>
              <a:t> </a:t>
            </a:r>
            <a:r>
              <a:rPr lang="el-GR" sz="2800" b="1" dirty="0">
                <a:solidFill>
                  <a:srgbClr val="002060"/>
                </a:solidFill>
              </a:rPr>
              <a:t>Προϋποθέσεις της αλληλέγγυας ευθύνης</a:t>
            </a:r>
            <a:br>
              <a:rPr lang="el-GR" sz="2800" b="1" dirty="0">
                <a:solidFill>
                  <a:srgbClr val="002060"/>
                </a:solidFill>
              </a:rPr>
            </a:br>
            <a:r>
              <a:rPr lang="en-US" sz="2800" b="1" dirty="0">
                <a:solidFill>
                  <a:srgbClr val="002060"/>
                </a:solidFill>
              </a:rPr>
              <a:t>(i) </a:t>
            </a:r>
            <a:r>
              <a:rPr lang="el-GR" sz="2800" b="1" dirty="0" err="1">
                <a:solidFill>
                  <a:srgbClr val="002060"/>
                </a:solidFill>
              </a:rPr>
              <a:t>Ευθυνόμενα</a:t>
            </a:r>
            <a:r>
              <a:rPr lang="el-GR" sz="2800" b="1" dirty="0">
                <a:solidFill>
                  <a:srgbClr val="002060"/>
                </a:solidFill>
              </a:rPr>
              <a:t> πρόσωπα / ιδιότητες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7D75B-409B-F0B4-AA67-796A879C9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70952"/>
            <a:ext cx="727005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FFFC0C0-D66F-4067-ACF0-5201F21C882E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19BCF2C7-6C3C-4674-1135-165D53FFCB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0513205"/>
              </p:ext>
            </p:extLst>
          </p:nvPr>
        </p:nvGraphicFramePr>
        <p:xfrm>
          <a:off x="-110484" y="2124891"/>
          <a:ext cx="12202783" cy="4008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4969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7D75B-409B-F0B4-AA67-796A879C9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2D7536-41F1-AD06-4B08-988650368C3D}"/>
              </a:ext>
            </a:extLst>
          </p:cNvPr>
          <p:cNvSpPr txBox="1"/>
          <p:nvPr/>
        </p:nvSpPr>
        <p:spPr>
          <a:xfrm>
            <a:off x="104767" y="1137129"/>
            <a:ext cx="11813309" cy="4947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1800" b="1" dirty="0">
                <a:solidFill>
                  <a:srgbClr val="002060"/>
                </a:solidFill>
                <a:cs typeface="Calibri" panose="020F0502020204030204" pitchFamily="34" charset="0"/>
              </a:rPr>
              <a:t>Πρόσωπα που ασκούν εν τοις </a:t>
            </a:r>
            <a:r>
              <a:rPr lang="el-GR" sz="1800" b="1" dirty="0" err="1">
                <a:solidFill>
                  <a:srgbClr val="002060"/>
                </a:solidFill>
                <a:cs typeface="Calibri" panose="020F0502020204030204" pitchFamily="34" charset="0"/>
              </a:rPr>
              <a:t>πράγμασι</a:t>
            </a:r>
            <a:r>
              <a:rPr lang="el-GR" sz="1800" b="1" dirty="0">
                <a:solidFill>
                  <a:srgbClr val="002060"/>
                </a:solidFill>
                <a:cs typeface="Calibri" panose="020F0502020204030204" pitchFamily="34" charset="0"/>
              </a:rPr>
              <a:t> τη διαχείριση ή διοίκηση του νομικού προσώπου ή της νομικής οντότητας </a:t>
            </a:r>
          </a:p>
          <a:p>
            <a:pPr algn="just">
              <a:lnSpc>
                <a:spcPct val="150000"/>
              </a:lnSpc>
            </a:pPr>
            <a:r>
              <a:rPr lang="el-GR" sz="1800" b="0" dirty="0">
                <a:cs typeface="Calibri" panose="020F0502020204030204" pitchFamily="34" charset="0"/>
              </a:rPr>
              <a:t>■ </a:t>
            </a:r>
            <a:r>
              <a:rPr lang="el-GR" sz="1600" b="0" dirty="0">
                <a:cs typeface="Calibri" panose="020F0502020204030204" pitchFamily="34" charset="0"/>
              </a:rPr>
              <a:t>σημαντική επέκταση υποκειμενικού πεδίου της διάταξης</a:t>
            </a:r>
          </a:p>
          <a:p>
            <a:pPr algn="just">
              <a:lnSpc>
                <a:spcPct val="150000"/>
              </a:lnSpc>
            </a:pPr>
            <a:r>
              <a:rPr lang="el-GR" sz="1600" b="0" dirty="0">
                <a:cs typeface="Calibri" panose="020F0502020204030204" pitchFamily="34" charset="0"/>
              </a:rPr>
              <a:t>■ έλλειψη νομοθετικού ορισμού ή εξειδίκευσης της έννοιας της de facto διαχείρισης </a:t>
            </a:r>
            <a:r>
              <a:rPr lang="el-GR" sz="1600" b="0" dirty="0">
                <a:solidFill>
                  <a:srgbClr val="002060"/>
                </a:solidFill>
                <a:cs typeface="Calibri" panose="020F0502020204030204" pitchFamily="34" charset="0"/>
              </a:rPr>
              <a:t>►</a:t>
            </a:r>
            <a:r>
              <a:rPr lang="el-GR" sz="1600" b="0" dirty="0">
                <a:cs typeface="Calibri" panose="020F0502020204030204" pitchFamily="34" charset="0"/>
              </a:rPr>
              <a:t> καθίσταται αναγκαία η </a:t>
            </a:r>
            <a:r>
              <a:rPr lang="el-GR" sz="1600" b="0" u="sng" dirty="0">
                <a:cs typeface="Calibri" panose="020F0502020204030204" pitchFamily="34" charset="0"/>
              </a:rPr>
              <a:t>στενή ερμηνεία της διάταξης</a:t>
            </a:r>
          </a:p>
          <a:p>
            <a:pPr algn="just">
              <a:lnSpc>
                <a:spcPct val="150000"/>
              </a:lnSpc>
            </a:pPr>
            <a:r>
              <a:rPr lang="el-GR" sz="1600" b="0" dirty="0">
                <a:cs typeface="Calibri" panose="020F0502020204030204" pitchFamily="34" charset="0"/>
              </a:rPr>
              <a:t>■ ανάγεται στην εκτίμηση της φορολογικής αρχής </a:t>
            </a:r>
            <a:r>
              <a:rPr lang="el-GR" sz="1600" b="0" dirty="0">
                <a:solidFill>
                  <a:srgbClr val="002060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►</a:t>
            </a:r>
            <a:r>
              <a:rPr lang="el-GR" sz="1600" b="0" dirty="0">
                <a:cs typeface="Calibri" panose="020F0502020204030204" pitchFamily="34" charset="0"/>
              </a:rPr>
              <a:t>κριτήριο το είδος των ανατεθειμένων καθηκόντων διαχείρισης, στα οποία θα περιλαμβάνονται πράξεις σχετιζόμενες με την εκπλήρωση φορολογικών υποχρεώσεων του </a:t>
            </a:r>
            <a:r>
              <a:rPr lang="el-GR" sz="1600" b="0" dirty="0" err="1">
                <a:cs typeface="Calibri" panose="020F0502020204030204" pitchFamily="34" charset="0"/>
              </a:rPr>
              <a:t>νπ</a:t>
            </a:r>
            <a:endParaRPr lang="el-GR" sz="1600" b="0" dirty="0"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16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■ </a:t>
            </a:r>
            <a:r>
              <a:rPr lang="el-GR" sz="1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διαπίστωση εκ μέρους της Διοίκησης της διενέργειας συγκεκριμένων πράξεων διαχείρισης που άπτονται των φορολογικών υποχρεώσεων του </a:t>
            </a:r>
            <a:r>
              <a:rPr lang="el-GR" sz="1600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νπ</a:t>
            </a:r>
            <a:r>
              <a:rPr lang="el-GR" sz="1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(</a:t>
            </a:r>
            <a:r>
              <a:rPr lang="el-GR" sz="1600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ΣτΕ</a:t>
            </a:r>
            <a:r>
              <a:rPr lang="el-GR" sz="1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2027/2022 1837/2020, 401/2020, ΔΠρΑθ9394/2019, </a:t>
            </a:r>
            <a:r>
              <a:rPr lang="el-GR" sz="1600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ΔΠρΑθ</a:t>
            </a:r>
            <a:r>
              <a:rPr lang="el-GR" sz="1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9394/2019  </a:t>
            </a:r>
            <a:r>
              <a:rPr lang="el-GR" sz="1600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κλπ</a:t>
            </a:r>
            <a:r>
              <a:rPr lang="el-GR" sz="1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). Ενδεικτικά, υπογραφή ετήσιων φορολογικών δηλώσεων, ισολογισμών, εξουσιοδοτήσεων, συμφωνητικών μίσθωσης </a:t>
            </a:r>
            <a:r>
              <a:rPr lang="el-GR" sz="1600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κλπ</a:t>
            </a:r>
            <a:r>
              <a:rPr lang="el-GR" sz="1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(ΔΕΔ 428/2022) </a:t>
            </a:r>
            <a:r>
              <a:rPr lang="el-GR" sz="1600" b="0" dirty="0">
                <a:solidFill>
                  <a:srgbClr val="002060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► </a:t>
            </a:r>
            <a:r>
              <a:rPr lang="el-GR" sz="1600" b="0" dirty="0">
                <a:cs typeface="Calibri" panose="020F0502020204030204" pitchFamily="34" charset="0"/>
              </a:rPr>
              <a:t>βάρος απόδειξης στη Διοίκηση</a:t>
            </a:r>
            <a:endParaRPr lang="el-GR" sz="1600" dirty="0"/>
          </a:p>
          <a:p>
            <a:pPr algn="just">
              <a:lnSpc>
                <a:spcPct val="150000"/>
              </a:lnSpc>
            </a:pPr>
            <a:r>
              <a:rPr lang="el-GR" sz="16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■ η</a:t>
            </a:r>
            <a:r>
              <a:rPr lang="el-GR" sz="1600" dirty="0"/>
              <a:t> ευθύνη του «</a:t>
            </a:r>
            <a:r>
              <a:rPr lang="el-GR" sz="1600" i="1" dirty="0"/>
              <a:t>εν τοις </a:t>
            </a:r>
            <a:r>
              <a:rPr lang="el-GR" sz="1600" i="1" dirty="0" err="1"/>
              <a:t>πράγμασι</a:t>
            </a:r>
            <a:r>
              <a:rPr lang="el-GR" sz="1600" dirty="0"/>
              <a:t>» ασκούντος διοίκηση δεν αποκλείει τη συνυπευθυνότητα των </a:t>
            </a:r>
            <a:r>
              <a:rPr lang="el-GR" sz="1600" dirty="0" err="1"/>
              <a:t>ex</a:t>
            </a:r>
            <a:r>
              <a:rPr lang="el-GR" sz="1600" dirty="0"/>
              <a:t> </a:t>
            </a:r>
            <a:r>
              <a:rPr lang="el-GR" sz="1600" dirty="0" err="1"/>
              <a:t>officio</a:t>
            </a:r>
            <a:r>
              <a:rPr lang="el-GR" sz="1600" dirty="0"/>
              <a:t> διοικούντων για το ίδιο χρονικό διάστημα, εκτός και εάν το πρόσωπο που φέρει τυπικά την ιδιότητα αποδείξει ότι δεν ασκούσε διοίκηση (ΔΕΔ 334/2024, ΔΕΔ 893/2022). Όμως, η ΔΕΔ 4520/2021 απέρριψε </a:t>
            </a:r>
            <a:r>
              <a:rPr lang="el-GR" sz="1600" dirty="0" err="1"/>
              <a:t>ενδικοφανή</a:t>
            </a:r>
            <a:r>
              <a:rPr lang="el-GR" sz="1600" dirty="0"/>
              <a:t> προσφυγή διαχειριστή ΕΠΕ με το αιτιολογικό ότι ο διορισμός </a:t>
            </a:r>
            <a:r>
              <a:rPr lang="el-GR" sz="1600" dirty="0" err="1"/>
              <a:t>υποκαταστάτου</a:t>
            </a:r>
            <a:r>
              <a:rPr lang="el-GR" sz="1600" dirty="0"/>
              <a:t> δεν μπορεί να έχει γενικό και διαρκή χαρακτήρα. </a:t>
            </a:r>
          </a:p>
        </p:txBody>
      </p:sp>
    </p:spTree>
    <p:extLst>
      <p:ext uri="{BB962C8B-B14F-4D97-AF65-F5344CB8AC3E}">
        <p14:creationId xmlns:p14="http://schemas.microsoft.com/office/powerpoint/2010/main" val="1104554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427D4-9415-1B9A-599C-3BF84DEBF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145" y="1265382"/>
            <a:ext cx="11545455" cy="467386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l-GR" sz="21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■ </a:t>
            </a:r>
            <a:r>
              <a:rPr lang="el-GR" sz="2100" b="1" dirty="0">
                <a:solidFill>
                  <a:srgbClr val="002060"/>
                </a:solidFill>
              </a:rPr>
              <a:t>κληρονόμοι</a:t>
            </a:r>
            <a:r>
              <a:rPr lang="el-GR" sz="2100" dirty="0">
                <a:solidFill>
                  <a:srgbClr val="002060"/>
                </a:solidFill>
              </a:rPr>
              <a:t>: </a:t>
            </a:r>
            <a:r>
              <a:rPr lang="el-GR" sz="2100" dirty="0"/>
              <a:t>η ευθύνη βαρύνει και τους κληρονόμους του αλληλεγγύως </a:t>
            </a:r>
            <a:r>
              <a:rPr lang="el-GR" sz="2100" dirty="0" err="1"/>
              <a:t>υποχρέου</a:t>
            </a:r>
            <a:r>
              <a:rPr lang="el-GR" sz="2100" dirty="0"/>
              <a:t> (ΔΕΔ 434/2024, 2086/2024, 4452/2021)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1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■ </a:t>
            </a:r>
            <a:r>
              <a:rPr lang="el-GR" sz="2100" b="1" dirty="0">
                <a:solidFill>
                  <a:srgbClr val="002060"/>
                </a:solidFill>
              </a:rPr>
              <a:t>προσωρινή διοίκηση (ΑΚ 69): </a:t>
            </a:r>
            <a:r>
              <a:rPr lang="el-GR" sz="2100" b="1" dirty="0"/>
              <a:t>ΓνωμΝΣΚ168/2018</a:t>
            </a:r>
            <a:r>
              <a:rPr lang="el-GR" sz="2100" dirty="0"/>
              <a:t> (κατά πλειοψηφία): οι διορισθέντες </a:t>
            </a:r>
            <a:r>
              <a:rPr lang="el-GR" sz="2100" dirty="0" err="1"/>
              <a:t>κατ΄άρθρο</a:t>
            </a:r>
            <a:r>
              <a:rPr lang="el-GR" sz="2100" dirty="0"/>
              <a:t> 69 ΑΚ διοικητές των </a:t>
            </a:r>
            <a:r>
              <a:rPr lang="el-GR" sz="2100" dirty="0" err="1"/>
              <a:t>ν.π</a:t>
            </a:r>
            <a:r>
              <a:rPr lang="el-GR" sz="2100" dirty="0"/>
              <a:t>. φέρουν την ίδια ακριβώς ευθύνη με τους διοικούντες που διορίστηκαν με απόφαση των οργάνων του νομικού προσώπου. </a:t>
            </a:r>
            <a:r>
              <a:rPr lang="el-GR" sz="2100" b="1" dirty="0" err="1"/>
              <a:t>ΣτΕ</a:t>
            </a:r>
            <a:r>
              <a:rPr lang="el-GR" sz="2100" b="1" dirty="0"/>
              <a:t> 753/2021</a:t>
            </a:r>
            <a:r>
              <a:rPr lang="el-GR" sz="2100" dirty="0"/>
              <a:t>: προσωπική και αλληλέγγυα ευθύνη των μελών της προσωρινής διοίκησης. Θεμελίωση ευθύνης προσωρινής διοίκησης με βάση το αντικείμενο της εντολής (διαχείριση φορολογικών υποθέσεων του </a:t>
            </a:r>
            <a:r>
              <a:rPr lang="el-GR" sz="2100" dirty="0" err="1"/>
              <a:t>νπ</a:t>
            </a:r>
            <a:r>
              <a:rPr lang="el-GR" sz="2100" dirty="0"/>
              <a:t>)  και σύμφωνα με τις προϋποθέσεις του άρθρου 49 ΚΦΔ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1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■ </a:t>
            </a:r>
            <a:r>
              <a:rPr lang="el-GR" sz="2100" b="1" dirty="0">
                <a:solidFill>
                  <a:srgbClr val="002060"/>
                </a:solidFill>
              </a:rPr>
              <a:t>ελαττώματα διορισμού διοίκησης</a:t>
            </a:r>
            <a:r>
              <a:rPr lang="el-GR" sz="2100" dirty="0"/>
              <a:t>: ανυπόστατο ή άκυρο ή ακυρώσιμο της ΓΣ. Υπό το προγενέστερο καθεστώς είχε γίνει δεκτό ότι είναι δυνατή η θεμελίωση της σχετικής ευθύνης σε περίπτωση ανυπόστατης ΓΣ, σε περίπτωση άσκησης εξουσιών διαχείρισης (</a:t>
            </a:r>
            <a:r>
              <a:rPr lang="el-GR" sz="2100" dirty="0" err="1"/>
              <a:t>ΓνωμΝΣΚ</a:t>
            </a:r>
            <a:r>
              <a:rPr lang="el-GR" sz="2100" dirty="0"/>
              <a:t> 538/2006, </a:t>
            </a:r>
            <a:r>
              <a:rPr lang="el-GR" sz="2100" dirty="0" err="1"/>
              <a:t>ΓνωμΝΣΚ</a:t>
            </a:r>
            <a:r>
              <a:rPr lang="el-GR" sz="2100" dirty="0"/>
              <a:t> 601/2002). Αντίθετα, δεν αναγνωρίστηκε ευθύνη διοικούντος βάσει άκυρης ή ακυρώσιμης απόφασης ΓΣ (</a:t>
            </a:r>
            <a:r>
              <a:rPr lang="el-GR" sz="2100" dirty="0" err="1"/>
              <a:t>ΓνωμΝΣΚ</a:t>
            </a:r>
            <a:r>
              <a:rPr lang="el-GR" sz="2100" dirty="0"/>
              <a:t> 461/2008)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1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■ </a:t>
            </a:r>
            <a:r>
              <a:rPr lang="el-GR" sz="2100" b="1" dirty="0">
                <a:solidFill>
                  <a:srgbClr val="002060"/>
                </a:solidFill>
              </a:rPr>
              <a:t>νομικό πρόσωπο μέλος διοίκησης </a:t>
            </a:r>
            <a:r>
              <a:rPr lang="el-GR" sz="2100" b="1" dirty="0" err="1">
                <a:solidFill>
                  <a:srgbClr val="002060"/>
                </a:solidFill>
              </a:rPr>
              <a:t>νπ</a:t>
            </a:r>
            <a:r>
              <a:rPr lang="el-GR" sz="2100" b="1" dirty="0">
                <a:solidFill>
                  <a:srgbClr val="002060"/>
                </a:solidFill>
              </a:rPr>
              <a:t>: </a:t>
            </a:r>
            <a:r>
              <a:rPr lang="el-GR" sz="2100" b="1" dirty="0" err="1"/>
              <a:t>ΣτΕ</a:t>
            </a:r>
            <a:r>
              <a:rPr lang="el-GR" sz="2100" b="1" dirty="0"/>
              <a:t> 2280/2015</a:t>
            </a:r>
            <a:r>
              <a:rPr lang="el-GR" sz="2100" dirty="0"/>
              <a:t>: μη νόμιμη η επέκταση της ευθύνης στο </a:t>
            </a:r>
            <a:r>
              <a:rPr lang="el-GR" sz="2100" dirty="0" err="1"/>
              <a:t>φπ</a:t>
            </a:r>
            <a:r>
              <a:rPr lang="el-GR" sz="2100" dirty="0"/>
              <a:t> που είχε οριστεί ειδικός πληρεξούσιος αλλοδαπού </a:t>
            </a:r>
            <a:r>
              <a:rPr lang="el-GR" sz="2100" dirty="0" err="1"/>
              <a:t>νπ</a:t>
            </a:r>
            <a:r>
              <a:rPr lang="el-GR" sz="2100" dirty="0"/>
              <a:t>/ετέρου ελληνικής ΕΠΕ για την ίδρυση της ΕΠΕ. </a:t>
            </a:r>
            <a:r>
              <a:rPr lang="el-GR" sz="2100" b="1" dirty="0"/>
              <a:t>ΔΕΔ 1356/2024</a:t>
            </a:r>
            <a:r>
              <a:rPr lang="el-GR" sz="2100" dirty="0"/>
              <a:t>: μη επέκταση ευθύνης στο φορολογικό εκπρόσωπο αλλοδαπού </a:t>
            </a:r>
            <a:r>
              <a:rPr lang="el-GR" sz="2100" dirty="0" err="1"/>
              <a:t>νπ</a:t>
            </a:r>
            <a:r>
              <a:rPr lang="el-GR" sz="2100" dirty="0"/>
              <a:t>/μετόχου ημεδαπής </a:t>
            </a:r>
            <a:r>
              <a:rPr lang="el-GR" sz="2100" dirty="0" err="1"/>
              <a:t>αε</a:t>
            </a:r>
            <a:r>
              <a:rPr lang="el-GR" sz="2100" dirty="0"/>
              <a:t>.  </a:t>
            </a:r>
            <a:r>
              <a:rPr lang="el-GR" sz="2100" b="1" dirty="0" err="1"/>
              <a:t>ΔΕφΘες</a:t>
            </a:r>
            <a:r>
              <a:rPr lang="el-GR" sz="2100" b="1" dirty="0"/>
              <a:t>/νίκης2608/2017</a:t>
            </a:r>
            <a:r>
              <a:rPr lang="el-GR" sz="2100" dirty="0"/>
              <a:t>: δεν γεννάται ευθύνη </a:t>
            </a:r>
            <a:r>
              <a:rPr lang="el-GR" sz="2100" dirty="0" err="1"/>
              <a:t>νομίμου</a:t>
            </a:r>
            <a:r>
              <a:rPr lang="el-GR" sz="2100" dirty="0"/>
              <a:t> εκπροσώπου ΑΕ, ομόρρυθμου μέλους ΟΕ, για χρέη της ΟΕ.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l-GR" sz="1900" dirty="0">
              <a:highlight>
                <a:srgbClr val="FFFF00"/>
              </a:highlight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l-GR" sz="1800" dirty="0"/>
          </a:p>
          <a:p>
            <a:pPr marL="0" indent="0" algn="just">
              <a:buNone/>
            </a:pPr>
            <a:endParaRPr lang="el-GR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D9D75D-0DD6-3766-F22B-5F5892B5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0C0-D66F-4067-ACF0-5201F21C882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35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</TotalTime>
  <Words>1953</Words>
  <Application>Microsoft Office PowerPoint</Application>
  <PresentationFormat>Widescreen</PresentationFormat>
  <Paragraphs>89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Aptos</vt:lpstr>
      <vt:lpstr>Arial</vt:lpstr>
      <vt:lpstr>Bookman Old Style</vt:lpstr>
      <vt:lpstr>Calibri</vt:lpstr>
      <vt:lpstr>Calibri Light</vt:lpstr>
      <vt:lpstr>Wingdings</vt:lpstr>
      <vt:lpstr>Office Theme</vt:lpstr>
      <vt:lpstr>PowerPoint Presentation</vt:lpstr>
      <vt:lpstr> ΑΛΛΗΛΕΓΓΥΑ ΕΥΘΥΝΗ ΔΙΟΙΚΟΥΝΤΩΝ ΝΟΜΙΚΑ ΠΡΟΣΩΠΑ</vt:lpstr>
      <vt:lpstr>● Εισαγωγή  Ιστορική Διαδρομή του Θεσμού</vt:lpstr>
      <vt:lpstr>Βασικά χαρακτηριστικά της αλληλέγγυας ευθύνης</vt:lpstr>
      <vt:lpstr>PowerPoint Presentation</vt:lpstr>
      <vt:lpstr>Συνταγματικότητα των ρυθμίσεων περί προσωπικής και αλληλέγγυας ευθύνης</vt:lpstr>
      <vt:lpstr>● Προϋποθέσεις της αλληλέγγυας ευθύνης (i) Ευθυνόμενα πρόσωπα / ιδιότητες</vt:lpstr>
      <vt:lpstr>PowerPoint Presentation</vt:lpstr>
      <vt:lpstr>PowerPoint Presentation</vt:lpstr>
      <vt:lpstr>Νομικά Πρόσωπα/Νομικές Οντότητες</vt:lpstr>
      <vt:lpstr>(ii) Κρίσιμος χρόνος για τη θεμελίωση της Αλληλέγγυας Ευθύνης</vt:lpstr>
      <vt:lpstr>(iii) Υπαιτιότητα </vt:lpstr>
      <vt:lpstr>●      Φόροι  που καλύπτονται</vt:lpstr>
      <vt:lpstr>Έννομη προστασία των αλληλεγγύως ευθυνομένων προσώπων</vt:lpstr>
      <vt:lpstr>Σας ευχαριστώ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Bozionelou</dc:creator>
  <cp:lastModifiedBy>Eleni Valavani</cp:lastModifiedBy>
  <cp:revision>82</cp:revision>
  <cp:lastPrinted>2024-10-01T12:57:17Z</cp:lastPrinted>
  <dcterms:created xsi:type="dcterms:W3CDTF">2020-02-10T12:13:59Z</dcterms:created>
  <dcterms:modified xsi:type="dcterms:W3CDTF">2024-10-02T09:43:03Z</dcterms:modified>
</cp:coreProperties>
</file>