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2" r:id="rId1"/>
  </p:sldMasterIdLst>
  <p:notesMasterIdLst>
    <p:notesMasterId r:id="rId20"/>
  </p:notesMasterIdLst>
  <p:sldIdLst>
    <p:sldId id="256" r:id="rId2"/>
    <p:sldId id="303" r:id="rId3"/>
    <p:sldId id="304" r:id="rId4"/>
    <p:sldId id="305" r:id="rId5"/>
    <p:sldId id="306" r:id="rId6"/>
    <p:sldId id="307" r:id="rId7"/>
    <p:sldId id="309" r:id="rId8"/>
    <p:sldId id="311" r:id="rId9"/>
    <p:sldId id="312" r:id="rId10"/>
    <p:sldId id="313" r:id="rId11"/>
    <p:sldId id="317" r:id="rId12"/>
    <p:sldId id="318" r:id="rId13"/>
    <p:sldId id="324" r:id="rId14"/>
    <p:sldId id="325" r:id="rId15"/>
    <p:sldId id="326" r:id="rId16"/>
    <p:sldId id="321" r:id="rId17"/>
    <p:sldId id="320" r:id="rId18"/>
    <p:sldId id="319" r:id="rId19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C4D9E0"/>
    <a:srgbClr val="B0829C"/>
    <a:srgbClr val="4CAA65"/>
    <a:srgbClr val="BD7599"/>
    <a:srgbClr val="660066"/>
    <a:srgbClr val="F0E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631650-6737-4E1F-842A-0CBD3DEF937C}" v="16" dt="2023-10-17T12:41:23.510"/>
    <p1510:client id="{EB126972-273C-409E-8D6B-E4DFBB08F2EC}" v="501" dt="2023-10-17T14:40:41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7664AE-20EA-4601-902D-4CF7084BA4D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1A6CE6E-A540-4B70-9769-E5523A099F1D}">
      <dgm:prSet phldrT="[Text]" custT="1"/>
      <dgm:spPr>
        <a:solidFill>
          <a:srgbClr val="FFC000"/>
        </a:solidFill>
      </dgm:spPr>
      <dgm:t>
        <a:bodyPr/>
        <a:lstStyle/>
        <a:p>
          <a:r>
            <a:rPr lang="el-GR" sz="2000" dirty="0">
              <a:solidFill>
                <a:schemeClr val="tx1">
                  <a:lumMod val="75000"/>
                  <a:lumOff val="25000"/>
                </a:schemeClr>
              </a:solidFill>
            </a:rPr>
            <a:t>Παράγοντες κινδύνου</a:t>
          </a:r>
        </a:p>
      </dgm:t>
    </dgm:pt>
    <dgm:pt modelId="{E73D911C-86E2-41C7-A490-4F3BB6343DB0}" type="parTrans" cxnId="{AECE79EB-F253-4C7D-AB27-0ED8AD12CBA2}">
      <dgm:prSet/>
      <dgm:spPr/>
      <dgm:t>
        <a:bodyPr/>
        <a:lstStyle/>
        <a:p>
          <a:endParaRPr lang="el-GR"/>
        </a:p>
      </dgm:t>
    </dgm:pt>
    <dgm:pt modelId="{BB28EC84-F0FB-407A-A1A4-D19064264C4A}" type="sibTrans" cxnId="{AECE79EB-F253-4C7D-AB27-0ED8AD12CBA2}">
      <dgm:prSet/>
      <dgm:spPr/>
      <dgm:t>
        <a:bodyPr/>
        <a:lstStyle/>
        <a:p>
          <a:endParaRPr lang="el-GR"/>
        </a:p>
      </dgm:t>
    </dgm:pt>
    <dgm:pt modelId="{2810A676-006C-4DA3-ABD9-B047D4E0C33F}">
      <dgm:prSet phldrT="[Text]" custT="1"/>
      <dgm:spPr/>
      <dgm:t>
        <a:bodyPr/>
        <a:lstStyle/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Δυναμική αγορά</a:t>
          </a:r>
        </a:p>
      </dgm:t>
    </dgm:pt>
    <dgm:pt modelId="{25E16334-7633-4B0B-B17D-2B1CB80B89C4}" type="parTrans" cxnId="{AE4265EC-8CA2-49FE-B4DE-D239E7D906C8}">
      <dgm:prSet/>
      <dgm:spPr/>
      <dgm:t>
        <a:bodyPr/>
        <a:lstStyle/>
        <a:p>
          <a:endParaRPr lang="el-GR"/>
        </a:p>
      </dgm:t>
    </dgm:pt>
    <dgm:pt modelId="{43571949-6668-4B31-8591-7F3E63E63867}" type="sibTrans" cxnId="{AE4265EC-8CA2-49FE-B4DE-D239E7D906C8}">
      <dgm:prSet/>
      <dgm:spPr/>
      <dgm:t>
        <a:bodyPr/>
        <a:lstStyle/>
        <a:p>
          <a:endParaRPr lang="el-GR"/>
        </a:p>
      </dgm:t>
    </dgm:pt>
    <dgm:pt modelId="{786AA521-4016-4F75-B59A-848B8F63FB09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Έλλειψη κεντρικής αρχής </a:t>
          </a:r>
        </a:p>
      </dgm:t>
    </dgm:pt>
    <dgm:pt modelId="{C48ED581-4DAE-4F6B-B09F-1D3C56B3DEF0}" type="parTrans" cxnId="{1C6D1254-928B-4F2C-8975-10B8B1D2BB0E}">
      <dgm:prSet/>
      <dgm:spPr/>
      <dgm:t>
        <a:bodyPr/>
        <a:lstStyle/>
        <a:p>
          <a:endParaRPr lang="el-GR"/>
        </a:p>
      </dgm:t>
    </dgm:pt>
    <dgm:pt modelId="{D453DA6B-53EE-4372-91B4-7A8890385CE1}" type="sibTrans" cxnId="{1C6D1254-928B-4F2C-8975-10B8B1D2BB0E}">
      <dgm:prSet/>
      <dgm:spPr/>
      <dgm:t>
        <a:bodyPr/>
        <a:lstStyle/>
        <a:p>
          <a:endParaRPr lang="el-GR"/>
        </a:p>
      </dgm:t>
    </dgm:pt>
    <dgm:pt modelId="{AEE72F5A-C2A5-4BC2-95C3-C25B4E229F4A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l-GR" sz="2000" dirty="0">
              <a:solidFill>
                <a:schemeClr val="tx2">
                  <a:lumMod val="75000"/>
                </a:schemeClr>
              </a:solidFill>
            </a:rPr>
            <a:t>Προβλήματα</a:t>
          </a:r>
        </a:p>
      </dgm:t>
    </dgm:pt>
    <dgm:pt modelId="{51D4FC62-BF68-40AF-A760-275714475D86}" type="parTrans" cxnId="{5A608B05-4E40-4BB4-947F-5EB58AF376A0}">
      <dgm:prSet/>
      <dgm:spPr/>
      <dgm:t>
        <a:bodyPr/>
        <a:lstStyle/>
        <a:p>
          <a:endParaRPr lang="el-GR"/>
        </a:p>
      </dgm:t>
    </dgm:pt>
    <dgm:pt modelId="{8CE225EF-3DFF-43D5-AE84-4A831508B01C}" type="sibTrans" cxnId="{5A608B05-4E40-4BB4-947F-5EB58AF376A0}">
      <dgm:prSet/>
      <dgm:spPr/>
      <dgm:t>
        <a:bodyPr/>
        <a:lstStyle/>
        <a:p>
          <a:endParaRPr lang="el-GR"/>
        </a:p>
      </dgm:t>
    </dgm:pt>
    <dgm:pt modelId="{1B341140-21AD-402A-8E6B-459D4EEE1F00}">
      <dgm:prSet phldrT="[Text]" custT="1"/>
      <dgm:spPr>
        <a:solidFill>
          <a:srgbClr val="F0E6EA">
            <a:alpha val="89804"/>
          </a:srgbClr>
        </a:solidFill>
      </dgm:spPr>
      <dgm:t>
        <a:bodyPr/>
        <a:lstStyle/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Έλλειψη επαρκούς πληροφόρησης των φορολογικών αρχών ώστε να παρακολουθούν τα έσοδα από τις συναλλαγές </a:t>
          </a:r>
          <a:r>
            <a:rPr lang="el-GR" sz="1400" dirty="0" err="1">
              <a:solidFill>
                <a:schemeClr val="tx2">
                  <a:lumMod val="75000"/>
                </a:schemeClr>
              </a:solidFill>
            </a:rPr>
            <a:t>κρυπτοστοιχείων</a:t>
          </a:r>
          <a:endParaRPr lang="el-GR" sz="1400" dirty="0">
            <a:solidFill>
              <a:schemeClr val="tx2">
                <a:lumMod val="75000"/>
              </a:schemeClr>
            </a:solidFill>
          </a:endParaRPr>
        </a:p>
      </dgm:t>
    </dgm:pt>
    <dgm:pt modelId="{D80CEB8D-6F80-4047-B7C8-0BD36F79CA98}" type="parTrans" cxnId="{9534A5B5-269C-4BF3-8106-0C7C757981D9}">
      <dgm:prSet/>
      <dgm:spPr/>
      <dgm:t>
        <a:bodyPr/>
        <a:lstStyle/>
        <a:p>
          <a:endParaRPr lang="el-GR"/>
        </a:p>
      </dgm:t>
    </dgm:pt>
    <dgm:pt modelId="{091B4F23-A952-4B61-8410-F04296CBE13E}" type="sibTrans" cxnId="{9534A5B5-269C-4BF3-8106-0C7C757981D9}">
      <dgm:prSet/>
      <dgm:spPr/>
      <dgm:t>
        <a:bodyPr/>
        <a:lstStyle/>
        <a:p>
          <a:endParaRPr lang="el-GR"/>
        </a:p>
      </dgm:t>
    </dgm:pt>
    <dgm:pt modelId="{E104FCDE-AE0E-49DE-9006-050115664B8A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l-GR" sz="2000" dirty="0">
              <a:solidFill>
                <a:schemeClr val="tx2">
                  <a:lumMod val="75000"/>
                </a:schemeClr>
              </a:solidFill>
            </a:rPr>
            <a:t>Συνέπειες</a:t>
          </a:r>
        </a:p>
      </dgm:t>
    </dgm:pt>
    <dgm:pt modelId="{D98E3F18-7AF4-40BE-89E0-9549A13970D9}" type="parTrans" cxnId="{0BE9BD6C-2D7D-4AC5-B7B7-3311B57FD520}">
      <dgm:prSet/>
      <dgm:spPr/>
      <dgm:t>
        <a:bodyPr/>
        <a:lstStyle/>
        <a:p>
          <a:endParaRPr lang="el-GR"/>
        </a:p>
      </dgm:t>
    </dgm:pt>
    <dgm:pt modelId="{CF512EAF-4DB1-4EDF-8F7B-863A596272C9}" type="sibTrans" cxnId="{0BE9BD6C-2D7D-4AC5-B7B7-3311B57FD520}">
      <dgm:prSet/>
      <dgm:spPr/>
      <dgm:t>
        <a:bodyPr/>
        <a:lstStyle/>
        <a:p>
          <a:endParaRPr lang="el-GR"/>
        </a:p>
      </dgm:t>
    </dgm:pt>
    <dgm:pt modelId="{7FB7DD04-A35D-4FF6-B1E3-302DB5476C4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Απώλεια φορολογικών εσόδων</a:t>
          </a:r>
        </a:p>
      </dgm:t>
    </dgm:pt>
    <dgm:pt modelId="{C41B78E5-6C5B-48E4-86C8-FF70BD342CB4}" type="parTrans" cxnId="{7E9758AC-8605-4B13-9107-04D3F6DDA4B8}">
      <dgm:prSet/>
      <dgm:spPr/>
      <dgm:t>
        <a:bodyPr/>
        <a:lstStyle/>
        <a:p>
          <a:endParaRPr lang="el-GR"/>
        </a:p>
      </dgm:t>
    </dgm:pt>
    <dgm:pt modelId="{DC57AB76-5769-4ADA-A5F3-7DC31A904175}" type="sibTrans" cxnId="{7E9758AC-8605-4B13-9107-04D3F6DDA4B8}">
      <dgm:prSet/>
      <dgm:spPr/>
      <dgm:t>
        <a:bodyPr/>
        <a:lstStyle/>
        <a:p>
          <a:endParaRPr lang="el-GR"/>
        </a:p>
      </dgm:t>
    </dgm:pt>
    <dgm:pt modelId="{1BEEB45B-639B-43EF-8C45-65E046F75E7B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  <a:ln w="19050">
          <a:solidFill>
            <a:srgbClr val="C4D9E0"/>
          </a:solidFill>
        </a:ln>
      </dgm:spPr>
      <dgm:t>
        <a:bodyPr/>
        <a:lstStyle/>
        <a:p>
          <a:r>
            <a:rPr lang="el-GR" sz="1400" dirty="0" err="1">
              <a:solidFill>
                <a:schemeClr val="tx2">
                  <a:lumMod val="75000"/>
                </a:schemeClr>
              </a:solidFill>
            </a:rPr>
            <a:t>Φοροαποφυγή</a:t>
          </a:r>
          <a:r>
            <a:rPr lang="el-GR" sz="1400" dirty="0">
              <a:solidFill>
                <a:schemeClr val="tx2">
                  <a:lumMod val="75000"/>
                </a:schemeClr>
              </a:solidFill>
            </a:rPr>
            <a:t>/</a:t>
          </a:r>
          <a:endParaRPr lang="en-US" sz="1400" dirty="0">
            <a:solidFill>
              <a:schemeClr val="tx2">
                <a:lumMod val="75000"/>
              </a:schemeClr>
            </a:solidFill>
          </a:endParaRPr>
        </a:p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Οικονομικό έγκλημα</a:t>
          </a:r>
        </a:p>
      </dgm:t>
    </dgm:pt>
    <dgm:pt modelId="{3CBB7183-823D-4925-8F46-C35BEEC03038}" type="parTrans" cxnId="{852B432A-8079-4CCF-85EA-A1CF7879711B}">
      <dgm:prSet/>
      <dgm:spPr/>
      <dgm:t>
        <a:bodyPr/>
        <a:lstStyle/>
        <a:p>
          <a:endParaRPr lang="el-GR"/>
        </a:p>
      </dgm:t>
    </dgm:pt>
    <dgm:pt modelId="{1E071627-2C9E-4745-88D4-9192C5E7D2F2}" type="sibTrans" cxnId="{852B432A-8079-4CCF-85EA-A1CF7879711B}">
      <dgm:prSet/>
      <dgm:spPr/>
      <dgm:t>
        <a:bodyPr/>
        <a:lstStyle/>
        <a:p>
          <a:endParaRPr lang="el-GR"/>
        </a:p>
      </dgm:t>
    </dgm:pt>
    <dgm:pt modelId="{9DE68911-B019-4658-A898-BA7A753A28BA}">
      <dgm:prSet phldrT="[Text]" custT="1"/>
      <dgm:spPr/>
      <dgm:t>
        <a:bodyPr/>
        <a:lstStyle/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Υψηλή κινητικότητα</a:t>
          </a:r>
        </a:p>
      </dgm:t>
    </dgm:pt>
    <dgm:pt modelId="{4830895B-1DB4-4378-9FC4-EEA493369287}" type="parTrans" cxnId="{5B8A1F9B-76D4-453D-8950-42316CCAA983}">
      <dgm:prSet/>
      <dgm:spPr/>
      <dgm:t>
        <a:bodyPr/>
        <a:lstStyle/>
        <a:p>
          <a:endParaRPr lang="el-GR"/>
        </a:p>
      </dgm:t>
    </dgm:pt>
    <dgm:pt modelId="{AFF39DA2-65D6-458F-B1BA-B14692E9ADAE}" type="sibTrans" cxnId="{5B8A1F9B-76D4-453D-8950-42316CCAA983}">
      <dgm:prSet/>
      <dgm:spPr/>
      <dgm:t>
        <a:bodyPr/>
        <a:lstStyle/>
        <a:p>
          <a:endParaRPr lang="el-GR"/>
        </a:p>
      </dgm:t>
    </dgm:pt>
    <dgm:pt modelId="{8B9C214F-12F1-4D5A-8453-7D9B88A786C1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Αδιαφάνεια</a:t>
          </a:r>
        </a:p>
      </dgm:t>
    </dgm:pt>
    <dgm:pt modelId="{148635B7-5D39-4709-8A2C-F33EE9DD1BFB}" type="parTrans" cxnId="{0A4CA4B0-99F1-4111-8CF5-5863B5F496E9}">
      <dgm:prSet/>
      <dgm:spPr/>
      <dgm:t>
        <a:bodyPr/>
        <a:lstStyle/>
        <a:p>
          <a:endParaRPr lang="el-GR"/>
        </a:p>
      </dgm:t>
    </dgm:pt>
    <dgm:pt modelId="{1C692865-DF7C-44CB-A2AD-F9DDF2C1A40A}" type="sibTrans" cxnId="{0A4CA4B0-99F1-4111-8CF5-5863B5F496E9}">
      <dgm:prSet/>
      <dgm:spPr/>
      <dgm:t>
        <a:bodyPr/>
        <a:lstStyle/>
        <a:p>
          <a:endParaRPr lang="el-GR"/>
        </a:p>
      </dgm:t>
    </dgm:pt>
    <dgm:pt modelId="{AF483D3A-8468-42AC-9AF2-0040CED3D38B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Χειραγώγηση της αγοράς</a:t>
          </a:r>
        </a:p>
      </dgm:t>
    </dgm:pt>
    <dgm:pt modelId="{7E5CDFA6-9818-4ED2-A9C2-F607FA5B9A76}" type="parTrans" cxnId="{2FC6D2C0-13D0-47A2-A202-4840DF71AD58}">
      <dgm:prSet/>
      <dgm:spPr/>
      <dgm:t>
        <a:bodyPr/>
        <a:lstStyle/>
        <a:p>
          <a:endParaRPr lang="el-GR"/>
        </a:p>
      </dgm:t>
    </dgm:pt>
    <dgm:pt modelId="{6609B425-30FA-4A57-8CC0-69BD9BDCE23F}" type="sibTrans" cxnId="{2FC6D2C0-13D0-47A2-A202-4840DF71AD58}">
      <dgm:prSet/>
      <dgm:spPr/>
      <dgm:t>
        <a:bodyPr/>
        <a:lstStyle/>
        <a:p>
          <a:endParaRPr lang="el-GR"/>
        </a:p>
      </dgm:t>
    </dgm:pt>
    <dgm:pt modelId="{6BE1BE7D-E0BE-4A66-8A9B-1D8CEC3B234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Έλλειψη χρηματοοικονομικής σταθερότητας</a:t>
          </a:r>
        </a:p>
      </dgm:t>
    </dgm:pt>
    <dgm:pt modelId="{40B21469-89BE-4169-972A-CBAC0F30B8DB}" type="parTrans" cxnId="{9241A0FE-02E1-4627-B3D4-C484F97ED00B}">
      <dgm:prSet/>
      <dgm:spPr/>
      <dgm:t>
        <a:bodyPr/>
        <a:lstStyle/>
        <a:p>
          <a:endParaRPr lang="el-GR"/>
        </a:p>
      </dgm:t>
    </dgm:pt>
    <dgm:pt modelId="{E8B9BE6B-2CDA-4906-B9DC-40867C8EFC5A}" type="sibTrans" cxnId="{9241A0FE-02E1-4627-B3D4-C484F97ED00B}">
      <dgm:prSet/>
      <dgm:spPr/>
      <dgm:t>
        <a:bodyPr/>
        <a:lstStyle/>
        <a:p>
          <a:endParaRPr lang="el-GR"/>
        </a:p>
      </dgm:t>
    </dgm:pt>
    <dgm:pt modelId="{17FF5F5F-1062-48C0-9A51-271112B687CB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l-GR" sz="1400" dirty="0">
              <a:solidFill>
                <a:schemeClr val="tx2">
                  <a:lumMod val="75000"/>
                </a:schemeClr>
              </a:solidFill>
            </a:rPr>
            <a:t>Έλλειψη ασφάλειας των χρηστών</a:t>
          </a:r>
        </a:p>
      </dgm:t>
    </dgm:pt>
    <dgm:pt modelId="{757F74E5-5DCC-4ACB-B41D-825B048B8ECC}" type="parTrans" cxnId="{78391884-0CE0-456B-A337-1B3A81088BA9}">
      <dgm:prSet/>
      <dgm:spPr/>
      <dgm:t>
        <a:bodyPr/>
        <a:lstStyle/>
        <a:p>
          <a:endParaRPr lang="el-GR"/>
        </a:p>
      </dgm:t>
    </dgm:pt>
    <dgm:pt modelId="{C852F4CA-B05C-4374-9F92-82AC92B734C2}" type="sibTrans" cxnId="{78391884-0CE0-456B-A337-1B3A81088BA9}">
      <dgm:prSet/>
      <dgm:spPr/>
      <dgm:t>
        <a:bodyPr/>
        <a:lstStyle/>
        <a:p>
          <a:endParaRPr lang="el-GR"/>
        </a:p>
      </dgm:t>
    </dgm:pt>
    <dgm:pt modelId="{40C3461D-3B65-4873-85F5-2398E609D47B}" type="pres">
      <dgm:prSet presAssocID="{D57664AE-20EA-4601-902D-4CF7084BA4D3}" presName="Name0" presStyleCnt="0">
        <dgm:presLayoutVars>
          <dgm:dir/>
          <dgm:animLvl val="lvl"/>
          <dgm:resizeHandles val="exact"/>
        </dgm:presLayoutVars>
      </dgm:prSet>
      <dgm:spPr/>
    </dgm:pt>
    <dgm:pt modelId="{AD38246A-E609-48CC-9EA6-CE1D53B190DC}" type="pres">
      <dgm:prSet presAssocID="{E104FCDE-AE0E-49DE-9006-050115664B8A}" presName="boxAndChildren" presStyleCnt="0"/>
      <dgm:spPr/>
    </dgm:pt>
    <dgm:pt modelId="{FFC7D9A9-E29C-45E1-9170-C40F75D806E9}" type="pres">
      <dgm:prSet presAssocID="{E104FCDE-AE0E-49DE-9006-050115664B8A}" presName="parentTextBox" presStyleLbl="node1" presStyleIdx="0" presStyleCnt="3"/>
      <dgm:spPr/>
    </dgm:pt>
    <dgm:pt modelId="{CC166708-FC91-467F-A293-0600E33EB09F}" type="pres">
      <dgm:prSet presAssocID="{E104FCDE-AE0E-49DE-9006-050115664B8A}" presName="entireBox" presStyleLbl="node1" presStyleIdx="0" presStyleCnt="3" custLinFactNeighborX="194" custLinFactNeighborY="791"/>
      <dgm:spPr/>
    </dgm:pt>
    <dgm:pt modelId="{58DDF951-389A-4FCC-9614-6BDF75CA15CC}" type="pres">
      <dgm:prSet presAssocID="{E104FCDE-AE0E-49DE-9006-050115664B8A}" presName="descendantBox" presStyleCnt="0"/>
      <dgm:spPr/>
    </dgm:pt>
    <dgm:pt modelId="{737B51D3-5474-48BE-BEB5-78B6D360555F}" type="pres">
      <dgm:prSet presAssocID="{7FB7DD04-A35D-4FF6-B1E3-302DB5476C45}" presName="childTextBox" presStyleLbl="fgAccFollowNode1" presStyleIdx="0" presStyleCnt="10" custLinFactNeighborX="499" custLinFactNeighborY="4504">
        <dgm:presLayoutVars>
          <dgm:bulletEnabled val="1"/>
        </dgm:presLayoutVars>
      </dgm:prSet>
      <dgm:spPr/>
    </dgm:pt>
    <dgm:pt modelId="{EBE4454F-9431-4A7B-9217-64C4C66CEA1E}" type="pres">
      <dgm:prSet presAssocID="{1BEEB45B-639B-43EF-8C45-65E046F75E7B}" presName="childTextBox" presStyleLbl="fgAccFollowNode1" presStyleIdx="1" presStyleCnt="10" custLinFactNeighborX="499" custLinFactNeighborY="4504">
        <dgm:presLayoutVars>
          <dgm:bulletEnabled val="1"/>
        </dgm:presLayoutVars>
      </dgm:prSet>
      <dgm:spPr/>
    </dgm:pt>
    <dgm:pt modelId="{3C414C8B-EB16-49F6-AC9F-98DDDFC9DC97}" type="pres">
      <dgm:prSet presAssocID="{AF483D3A-8468-42AC-9AF2-0040CED3D38B}" presName="childTextBox" presStyleLbl="fgAccFollowNode1" presStyleIdx="2" presStyleCnt="10" custLinFactNeighborX="499" custLinFactNeighborY="4504">
        <dgm:presLayoutVars>
          <dgm:bulletEnabled val="1"/>
        </dgm:presLayoutVars>
      </dgm:prSet>
      <dgm:spPr/>
    </dgm:pt>
    <dgm:pt modelId="{E2E18494-E241-4223-8CFD-80FB0255F76E}" type="pres">
      <dgm:prSet presAssocID="{6BE1BE7D-E0BE-4A66-8A9B-1D8CEC3B2345}" presName="childTextBox" presStyleLbl="fgAccFollowNode1" presStyleIdx="3" presStyleCnt="10" custLinFactNeighborX="499" custLinFactNeighborY="4504">
        <dgm:presLayoutVars>
          <dgm:bulletEnabled val="1"/>
        </dgm:presLayoutVars>
      </dgm:prSet>
      <dgm:spPr/>
    </dgm:pt>
    <dgm:pt modelId="{046000AE-5C52-4DEC-855E-C6E4A75BF187}" type="pres">
      <dgm:prSet presAssocID="{17FF5F5F-1062-48C0-9A51-271112B687CB}" presName="childTextBox" presStyleLbl="fgAccFollowNode1" presStyleIdx="4" presStyleCnt="10" custLinFactNeighborX="-408" custLinFactNeighborY="4504">
        <dgm:presLayoutVars>
          <dgm:bulletEnabled val="1"/>
        </dgm:presLayoutVars>
      </dgm:prSet>
      <dgm:spPr/>
    </dgm:pt>
    <dgm:pt modelId="{F37166DF-1CEA-43A9-8714-01492B4682F0}" type="pres">
      <dgm:prSet presAssocID="{8CE225EF-3DFF-43D5-AE84-4A831508B01C}" presName="sp" presStyleCnt="0"/>
      <dgm:spPr/>
    </dgm:pt>
    <dgm:pt modelId="{800EC114-0A8C-4A8C-A264-0F7C18862258}" type="pres">
      <dgm:prSet presAssocID="{AEE72F5A-C2A5-4BC2-95C3-C25B4E229F4A}" presName="arrowAndChildren" presStyleCnt="0"/>
      <dgm:spPr/>
    </dgm:pt>
    <dgm:pt modelId="{5B26F4FF-4449-47A0-A1E6-2E6961612D7A}" type="pres">
      <dgm:prSet presAssocID="{AEE72F5A-C2A5-4BC2-95C3-C25B4E229F4A}" presName="parentTextArrow" presStyleLbl="node1" presStyleIdx="0" presStyleCnt="3"/>
      <dgm:spPr/>
    </dgm:pt>
    <dgm:pt modelId="{8517D6FF-A143-4019-9911-121AE871BBD5}" type="pres">
      <dgm:prSet presAssocID="{AEE72F5A-C2A5-4BC2-95C3-C25B4E229F4A}" presName="arrow" presStyleLbl="node1" presStyleIdx="1" presStyleCnt="3" custLinFactNeighborX="194" custLinFactNeighborY="514"/>
      <dgm:spPr/>
    </dgm:pt>
    <dgm:pt modelId="{8B272F64-30EB-46DF-8C48-F45D08E5DBDB}" type="pres">
      <dgm:prSet presAssocID="{AEE72F5A-C2A5-4BC2-95C3-C25B4E229F4A}" presName="descendantArrow" presStyleCnt="0"/>
      <dgm:spPr/>
    </dgm:pt>
    <dgm:pt modelId="{10F2823A-12C9-4789-AFCF-EA86C9CB2829}" type="pres">
      <dgm:prSet presAssocID="{1B341140-21AD-402A-8E6B-459D4EEE1F00}" presName="childTextArrow" presStyleLbl="fgAccFollowNode1" presStyleIdx="5" presStyleCnt="10" custLinFactNeighborX="-94" custLinFactNeighborY="4505">
        <dgm:presLayoutVars>
          <dgm:bulletEnabled val="1"/>
        </dgm:presLayoutVars>
      </dgm:prSet>
      <dgm:spPr/>
    </dgm:pt>
    <dgm:pt modelId="{F647A8C9-F307-4CC0-838C-E753B28EED63}" type="pres">
      <dgm:prSet presAssocID="{BB28EC84-F0FB-407A-A1A4-D19064264C4A}" presName="sp" presStyleCnt="0"/>
      <dgm:spPr/>
    </dgm:pt>
    <dgm:pt modelId="{084DEDAC-3A78-4B4E-9080-D1DE2D1AD041}" type="pres">
      <dgm:prSet presAssocID="{C1A6CE6E-A540-4B70-9769-E5523A099F1D}" presName="arrowAndChildren" presStyleCnt="0"/>
      <dgm:spPr/>
    </dgm:pt>
    <dgm:pt modelId="{2CF4212D-3F12-46F8-B071-7DAF279186FE}" type="pres">
      <dgm:prSet presAssocID="{C1A6CE6E-A540-4B70-9769-E5523A099F1D}" presName="parentTextArrow" presStyleLbl="node1" presStyleIdx="1" presStyleCnt="3"/>
      <dgm:spPr/>
    </dgm:pt>
    <dgm:pt modelId="{32E8C713-683F-49DE-B351-3940F08F9635}" type="pres">
      <dgm:prSet presAssocID="{C1A6CE6E-A540-4B70-9769-E5523A099F1D}" presName="arrow" presStyleLbl="node1" presStyleIdx="2" presStyleCnt="3" custLinFactNeighborX="194" custLinFactNeighborY="514"/>
      <dgm:spPr/>
    </dgm:pt>
    <dgm:pt modelId="{4FDB6F97-25FE-4E69-8B5A-F47C8E5C3220}" type="pres">
      <dgm:prSet presAssocID="{C1A6CE6E-A540-4B70-9769-E5523A099F1D}" presName="descendantArrow" presStyleCnt="0"/>
      <dgm:spPr/>
    </dgm:pt>
    <dgm:pt modelId="{5C6402BD-316F-4066-8F8E-BEA773944792}" type="pres">
      <dgm:prSet presAssocID="{2810A676-006C-4DA3-ABD9-B047D4E0C33F}" presName="childTextArrow" presStyleLbl="fgAccFollowNode1" presStyleIdx="6" presStyleCnt="10" custLinFactNeighborX="774" custLinFactNeighborY="1720">
        <dgm:presLayoutVars>
          <dgm:bulletEnabled val="1"/>
        </dgm:presLayoutVars>
      </dgm:prSet>
      <dgm:spPr/>
    </dgm:pt>
    <dgm:pt modelId="{33BD3632-FB4D-45E8-BD66-534B327C05F6}" type="pres">
      <dgm:prSet presAssocID="{786AA521-4016-4F75-B59A-848B8F63FB09}" presName="childTextArrow" presStyleLbl="fgAccFollowNode1" presStyleIdx="7" presStyleCnt="10" custLinFactNeighborX="399" custLinFactNeighborY="4505">
        <dgm:presLayoutVars>
          <dgm:bulletEnabled val="1"/>
        </dgm:presLayoutVars>
      </dgm:prSet>
      <dgm:spPr/>
    </dgm:pt>
    <dgm:pt modelId="{F938C0A7-2EF5-471F-8F90-86478DC97E89}" type="pres">
      <dgm:prSet presAssocID="{9DE68911-B019-4658-A898-BA7A753A28BA}" presName="childTextArrow" presStyleLbl="fgAccFollowNode1" presStyleIdx="8" presStyleCnt="10" custLinFactNeighborX="399" custLinFactNeighborY="4505">
        <dgm:presLayoutVars>
          <dgm:bulletEnabled val="1"/>
        </dgm:presLayoutVars>
      </dgm:prSet>
      <dgm:spPr/>
    </dgm:pt>
    <dgm:pt modelId="{8AC86E56-E6E4-4627-A02D-0A56208CDFB7}" type="pres">
      <dgm:prSet presAssocID="{8B9C214F-12F1-4D5A-8453-7D9B88A786C1}" presName="childTextArrow" presStyleLbl="fgAccFollowNode1" presStyleIdx="9" presStyleCnt="10" custLinFactNeighborX="-375" custLinFactNeighborY="4505">
        <dgm:presLayoutVars>
          <dgm:bulletEnabled val="1"/>
        </dgm:presLayoutVars>
      </dgm:prSet>
      <dgm:spPr/>
    </dgm:pt>
  </dgm:ptLst>
  <dgm:cxnLst>
    <dgm:cxn modelId="{5A608B05-4E40-4BB4-947F-5EB58AF376A0}" srcId="{D57664AE-20EA-4601-902D-4CF7084BA4D3}" destId="{AEE72F5A-C2A5-4BC2-95C3-C25B4E229F4A}" srcOrd="1" destOrd="0" parTransId="{51D4FC62-BF68-40AF-A760-275714475D86}" sibTransId="{8CE225EF-3DFF-43D5-AE84-4A831508B01C}"/>
    <dgm:cxn modelId="{BD6F6F18-F2FF-400A-A863-56FDD81EAA44}" type="presOf" srcId="{7FB7DD04-A35D-4FF6-B1E3-302DB5476C45}" destId="{737B51D3-5474-48BE-BEB5-78B6D360555F}" srcOrd="0" destOrd="0" presId="urn:microsoft.com/office/officeart/2005/8/layout/process4"/>
    <dgm:cxn modelId="{8988E927-4622-425E-B26D-CB77ABC1D8F7}" type="presOf" srcId="{1B341140-21AD-402A-8E6B-459D4EEE1F00}" destId="{10F2823A-12C9-4789-AFCF-EA86C9CB2829}" srcOrd="0" destOrd="0" presId="urn:microsoft.com/office/officeart/2005/8/layout/process4"/>
    <dgm:cxn modelId="{852B432A-8079-4CCF-85EA-A1CF7879711B}" srcId="{E104FCDE-AE0E-49DE-9006-050115664B8A}" destId="{1BEEB45B-639B-43EF-8C45-65E046F75E7B}" srcOrd="1" destOrd="0" parTransId="{3CBB7183-823D-4925-8F46-C35BEEC03038}" sibTransId="{1E071627-2C9E-4745-88D4-9192C5E7D2F2}"/>
    <dgm:cxn modelId="{5B3F4238-0F18-470F-993F-274317A7B425}" type="presOf" srcId="{2810A676-006C-4DA3-ABD9-B047D4E0C33F}" destId="{5C6402BD-316F-4066-8F8E-BEA773944792}" srcOrd="0" destOrd="0" presId="urn:microsoft.com/office/officeart/2005/8/layout/process4"/>
    <dgm:cxn modelId="{3FFB9339-AEC2-4542-9E3C-9F813CEF467B}" type="presOf" srcId="{E104FCDE-AE0E-49DE-9006-050115664B8A}" destId="{FFC7D9A9-E29C-45E1-9170-C40F75D806E9}" srcOrd="0" destOrd="0" presId="urn:microsoft.com/office/officeart/2005/8/layout/process4"/>
    <dgm:cxn modelId="{0BE9BD6C-2D7D-4AC5-B7B7-3311B57FD520}" srcId="{D57664AE-20EA-4601-902D-4CF7084BA4D3}" destId="{E104FCDE-AE0E-49DE-9006-050115664B8A}" srcOrd="2" destOrd="0" parTransId="{D98E3F18-7AF4-40BE-89E0-9549A13970D9}" sibTransId="{CF512EAF-4DB1-4EDF-8F7B-863A596272C9}"/>
    <dgm:cxn modelId="{1C6D1254-928B-4F2C-8975-10B8B1D2BB0E}" srcId="{C1A6CE6E-A540-4B70-9769-E5523A099F1D}" destId="{786AA521-4016-4F75-B59A-848B8F63FB09}" srcOrd="1" destOrd="0" parTransId="{C48ED581-4DAE-4F6B-B09F-1D3C56B3DEF0}" sibTransId="{D453DA6B-53EE-4372-91B4-7A8890385CE1}"/>
    <dgm:cxn modelId="{5539B258-32CB-414F-8760-DB45CB8C8CE1}" type="presOf" srcId="{786AA521-4016-4F75-B59A-848B8F63FB09}" destId="{33BD3632-FB4D-45E8-BD66-534B327C05F6}" srcOrd="0" destOrd="0" presId="urn:microsoft.com/office/officeart/2005/8/layout/process4"/>
    <dgm:cxn modelId="{78391884-0CE0-456B-A337-1B3A81088BA9}" srcId="{E104FCDE-AE0E-49DE-9006-050115664B8A}" destId="{17FF5F5F-1062-48C0-9A51-271112B687CB}" srcOrd="4" destOrd="0" parTransId="{757F74E5-5DCC-4ACB-B41D-825B048B8ECC}" sibTransId="{C852F4CA-B05C-4374-9F92-82AC92B734C2}"/>
    <dgm:cxn modelId="{2A1A5990-79CA-4790-B0A7-4C3857E86F9A}" type="presOf" srcId="{6BE1BE7D-E0BE-4A66-8A9B-1D8CEC3B2345}" destId="{E2E18494-E241-4223-8CFD-80FB0255F76E}" srcOrd="0" destOrd="0" presId="urn:microsoft.com/office/officeart/2005/8/layout/process4"/>
    <dgm:cxn modelId="{1854FE90-EF2F-4772-B87D-22E289A60AF4}" type="presOf" srcId="{AEE72F5A-C2A5-4BC2-95C3-C25B4E229F4A}" destId="{8517D6FF-A143-4019-9911-121AE871BBD5}" srcOrd="1" destOrd="0" presId="urn:microsoft.com/office/officeart/2005/8/layout/process4"/>
    <dgm:cxn modelId="{B4985595-E9C8-4290-BDBA-939456A07C53}" type="presOf" srcId="{9DE68911-B019-4658-A898-BA7A753A28BA}" destId="{F938C0A7-2EF5-471F-8F90-86478DC97E89}" srcOrd="0" destOrd="0" presId="urn:microsoft.com/office/officeart/2005/8/layout/process4"/>
    <dgm:cxn modelId="{5B8A1F9B-76D4-453D-8950-42316CCAA983}" srcId="{C1A6CE6E-A540-4B70-9769-E5523A099F1D}" destId="{9DE68911-B019-4658-A898-BA7A753A28BA}" srcOrd="2" destOrd="0" parTransId="{4830895B-1DB4-4378-9FC4-EEA493369287}" sibTransId="{AFF39DA2-65D6-458F-B1BA-B14692E9ADAE}"/>
    <dgm:cxn modelId="{0A215BA1-C1D9-4F1C-B7F8-FC90945615DD}" type="presOf" srcId="{1BEEB45B-639B-43EF-8C45-65E046F75E7B}" destId="{EBE4454F-9431-4A7B-9217-64C4C66CEA1E}" srcOrd="0" destOrd="0" presId="urn:microsoft.com/office/officeart/2005/8/layout/process4"/>
    <dgm:cxn modelId="{74D62EA8-B433-4059-AF65-6D8B7F832E83}" type="presOf" srcId="{E104FCDE-AE0E-49DE-9006-050115664B8A}" destId="{CC166708-FC91-467F-A293-0600E33EB09F}" srcOrd="1" destOrd="0" presId="urn:microsoft.com/office/officeart/2005/8/layout/process4"/>
    <dgm:cxn modelId="{7E9758AC-8605-4B13-9107-04D3F6DDA4B8}" srcId="{E104FCDE-AE0E-49DE-9006-050115664B8A}" destId="{7FB7DD04-A35D-4FF6-B1E3-302DB5476C45}" srcOrd="0" destOrd="0" parTransId="{C41B78E5-6C5B-48E4-86C8-FF70BD342CB4}" sibTransId="{DC57AB76-5769-4ADA-A5F3-7DC31A904175}"/>
    <dgm:cxn modelId="{1DE9D9AE-7E82-49BD-893C-E6C7A3D41423}" type="presOf" srcId="{AF483D3A-8468-42AC-9AF2-0040CED3D38B}" destId="{3C414C8B-EB16-49F6-AC9F-98DDDFC9DC97}" srcOrd="0" destOrd="0" presId="urn:microsoft.com/office/officeart/2005/8/layout/process4"/>
    <dgm:cxn modelId="{0A4CA4B0-99F1-4111-8CF5-5863B5F496E9}" srcId="{C1A6CE6E-A540-4B70-9769-E5523A099F1D}" destId="{8B9C214F-12F1-4D5A-8453-7D9B88A786C1}" srcOrd="3" destOrd="0" parTransId="{148635B7-5D39-4709-8A2C-F33EE9DD1BFB}" sibTransId="{1C692865-DF7C-44CB-A2AD-F9DDF2C1A40A}"/>
    <dgm:cxn modelId="{9534A5B5-269C-4BF3-8106-0C7C757981D9}" srcId="{AEE72F5A-C2A5-4BC2-95C3-C25B4E229F4A}" destId="{1B341140-21AD-402A-8E6B-459D4EEE1F00}" srcOrd="0" destOrd="0" parTransId="{D80CEB8D-6F80-4047-B7C8-0BD36F79CA98}" sibTransId="{091B4F23-A952-4B61-8410-F04296CBE13E}"/>
    <dgm:cxn modelId="{2FC6D2C0-13D0-47A2-A202-4840DF71AD58}" srcId="{E104FCDE-AE0E-49DE-9006-050115664B8A}" destId="{AF483D3A-8468-42AC-9AF2-0040CED3D38B}" srcOrd="2" destOrd="0" parTransId="{7E5CDFA6-9818-4ED2-A9C2-F607FA5B9A76}" sibTransId="{6609B425-30FA-4A57-8CC0-69BD9BDCE23F}"/>
    <dgm:cxn modelId="{D7384EC1-92A5-439E-B8F9-546351FECCC9}" type="presOf" srcId="{D57664AE-20EA-4601-902D-4CF7084BA4D3}" destId="{40C3461D-3B65-4873-85F5-2398E609D47B}" srcOrd="0" destOrd="0" presId="urn:microsoft.com/office/officeart/2005/8/layout/process4"/>
    <dgm:cxn modelId="{AAED8BC4-0BA2-4A9A-8C51-5470865AC737}" type="presOf" srcId="{8B9C214F-12F1-4D5A-8453-7D9B88A786C1}" destId="{8AC86E56-E6E4-4627-A02D-0A56208CDFB7}" srcOrd="0" destOrd="0" presId="urn:microsoft.com/office/officeart/2005/8/layout/process4"/>
    <dgm:cxn modelId="{55D930C5-F3B7-412D-A138-F0808E1FF7CC}" type="presOf" srcId="{C1A6CE6E-A540-4B70-9769-E5523A099F1D}" destId="{2CF4212D-3F12-46F8-B071-7DAF279186FE}" srcOrd="0" destOrd="0" presId="urn:microsoft.com/office/officeart/2005/8/layout/process4"/>
    <dgm:cxn modelId="{DD86C0CC-1129-4989-88D3-E3BA77904CA8}" type="presOf" srcId="{17FF5F5F-1062-48C0-9A51-271112B687CB}" destId="{046000AE-5C52-4DEC-855E-C6E4A75BF187}" srcOrd="0" destOrd="0" presId="urn:microsoft.com/office/officeart/2005/8/layout/process4"/>
    <dgm:cxn modelId="{AECE79EB-F253-4C7D-AB27-0ED8AD12CBA2}" srcId="{D57664AE-20EA-4601-902D-4CF7084BA4D3}" destId="{C1A6CE6E-A540-4B70-9769-E5523A099F1D}" srcOrd="0" destOrd="0" parTransId="{E73D911C-86E2-41C7-A490-4F3BB6343DB0}" sibTransId="{BB28EC84-F0FB-407A-A1A4-D19064264C4A}"/>
    <dgm:cxn modelId="{AE4265EC-8CA2-49FE-B4DE-D239E7D906C8}" srcId="{C1A6CE6E-A540-4B70-9769-E5523A099F1D}" destId="{2810A676-006C-4DA3-ABD9-B047D4E0C33F}" srcOrd="0" destOrd="0" parTransId="{25E16334-7633-4B0B-B17D-2B1CB80B89C4}" sibTransId="{43571949-6668-4B31-8591-7F3E63E63867}"/>
    <dgm:cxn modelId="{FB6E34F0-AB71-4F14-985B-AFD0AB8B34F5}" type="presOf" srcId="{AEE72F5A-C2A5-4BC2-95C3-C25B4E229F4A}" destId="{5B26F4FF-4449-47A0-A1E6-2E6961612D7A}" srcOrd="0" destOrd="0" presId="urn:microsoft.com/office/officeart/2005/8/layout/process4"/>
    <dgm:cxn modelId="{CC6DD2F4-8B7A-47EE-8D1E-A2B09C38DB94}" type="presOf" srcId="{C1A6CE6E-A540-4B70-9769-E5523A099F1D}" destId="{32E8C713-683F-49DE-B351-3940F08F9635}" srcOrd="1" destOrd="0" presId="urn:microsoft.com/office/officeart/2005/8/layout/process4"/>
    <dgm:cxn modelId="{9241A0FE-02E1-4627-B3D4-C484F97ED00B}" srcId="{E104FCDE-AE0E-49DE-9006-050115664B8A}" destId="{6BE1BE7D-E0BE-4A66-8A9B-1D8CEC3B2345}" srcOrd="3" destOrd="0" parTransId="{40B21469-89BE-4169-972A-CBAC0F30B8DB}" sibTransId="{E8B9BE6B-2CDA-4906-B9DC-40867C8EFC5A}"/>
    <dgm:cxn modelId="{444B297C-01B4-4C33-A45A-1B8FB3B328C3}" type="presParOf" srcId="{40C3461D-3B65-4873-85F5-2398E609D47B}" destId="{AD38246A-E609-48CC-9EA6-CE1D53B190DC}" srcOrd="0" destOrd="0" presId="urn:microsoft.com/office/officeart/2005/8/layout/process4"/>
    <dgm:cxn modelId="{7F2BD409-B5C7-4ECC-A003-15A5B086A3F5}" type="presParOf" srcId="{AD38246A-E609-48CC-9EA6-CE1D53B190DC}" destId="{FFC7D9A9-E29C-45E1-9170-C40F75D806E9}" srcOrd="0" destOrd="0" presId="urn:microsoft.com/office/officeart/2005/8/layout/process4"/>
    <dgm:cxn modelId="{6F585B81-0BB3-40F2-9A65-7396E751A99C}" type="presParOf" srcId="{AD38246A-E609-48CC-9EA6-CE1D53B190DC}" destId="{CC166708-FC91-467F-A293-0600E33EB09F}" srcOrd="1" destOrd="0" presId="urn:microsoft.com/office/officeart/2005/8/layout/process4"/>
    <dgm:cxn modelId="{B1A2BEAB-FF8A-45F7-AD56-A9A48E95C124}" type="presParOf" srcId="{AD38246A-E609-48CC-9EA6-CE1D53B190DC}" destId="{58DDF951-389A-4FCC-9614-6BDF75CA15CC}" srcOrd="2" destOrd="0" presId="urn:microsoft.com/office/officeart/2005/8/layout/process4"/>
    <dgm:cxn modelId="{35A17726-48CB-4A7B-81BB-A4D7C0847F47}" type="presParOf" srcId="{58DDF951-389A-4FCC-9614-6BDF75CA15CC}" destId="{737B51D3-5474-48BE-BEB5-78B6D360555F}" srcOrd="0" destOrd="0" presId="urn:microsoft.com/office/officeart/2005/8/layout/process4"/>
    <dgm:cxn modelId="{C9B789DA-CF73-42BA-A919-DE95D485A612}" type="presParOf" srcId="{58DDF951-389A-4FCC-9614-6BDF75CA15CC}" destId="{EBE4454F-9431-4A7B-9217-64C4C66CEA1E}" srcOrd="1" destOrd="0" presId="urn:microsoft.com/office/officeart/2005/8/layout/process4"/>
    <dgm:cxn modelId="{FD98BA1A-68BF-4102-AC63-DEB5F336F2B4}" type="presParOf" srcId="{58DDF951-389A-4FCC-9614-6BDF75CA15CC}" destId="{3C414C8B-EB16-49F6-AC9F-98DDDFC9DC97}" srcOrd="2" destOrd="0" presId="urn:microsoft.com/office/officeart/2005/8/layout/process4"/>
    <dgm:cxn modelId="{D7976A12-F7F1-4635-944C-E37B7CEBD809}" type="presParOf" srcId="{58DDF951-389A-4FCC-9614-6BDF75CA15CC}" destId="{E2E18494-E241-4223-8CFD-80FB0255F76E}" srcOrd="3" destOrd="0" presId="urn:microsoft.com/office/officeart/2005/8/layout/process4"/>
    <dgm:cxn modelId="{8248937B-D3D2-4320-970E-8FB54A01A0CA}" type="presParOf" srcId="{58DDF951-389A-4FCC-9614-6BDF75CA15CC}" destId="{046000AE-5C52-4DEC-855E-C6E4A75BF187}" srcOrd="4" destOrd="0" presId="urn:microsoft.com/office/officeart/2005/8/layout/process4"/>
    <dgm:cxn modelId="{D94C9F24-C001-44D6-A6C5-2450F6942484}" type="presParOf" srcId="{40C3461D-3B65-4873-85F5-2398E609D47B}" destId="{F37166DF-1CEA-43A9-8714-01492B4682F0}" srcOrd="1" destOrd="0" presId="urn:microsoft.com/office/officeart/2005/8/layout/process4"/>
    <dgm:cxn modelId="{823A723B-F016-436C-A6CB-EA4AFB2649E9}" type="presParOf" srcId="{40C3461D-3B65-4873-85F5-2398E609D47B}" destId="{800EC114-0A8C-4A8C-A264-0F7C18862258}" srcOrd="2" destOrd="0" presId="urn:microsoft.com/office/officeart/2005/8/layout/process4"/>
    <dgm:cxn modelId="{AD4490D5-6B2C-493B-ADB1-A47FC2822EE5}" type="presParOf" srcId="{800EC114-0A8C-4A8C-A264-0F7C18862258}" destId="{5B26F4FF-4449-47A0-A1E6-2E6961612D7A}" srcOrd="0" destOrd="0" presId="urn:microsoft.com/office/officeart/2005/8/layout/process4"/>
    <dgm:cxn modelId="{58ECDC97-7116-4CB9-B3EB-40977626CCC7}" type="presParOf" srcId="{800EC114-0A8C-4A8C-A264-0F7C18862258}" destId="{8517D6FF-A143-4019-9911-121AE871BBD5}" srcOrd="1" destOrd="0" presId="urn:microsoft.com/office/officeart/2005/8/layout/process4"/>
    <dgm:cxn modelId="{DAA9FA15-CEC2-43F9-B3D5-3019F2A95E6D}" type="presParOf" srcId="{800EC114-0A8C-4A8C-A264-0F7C18862258}" destId="{8B272F64-30EB-46DF-8C48-F45D08E5DBDB}" srcOrd="2" destOrd="0" presId="urn:microsoft.com/office/officeart/2005/8/layout/process4"/>
    <dgm:cxn modelId="{472F26F6-1371-44B9-B646-2FD8628A2856}" type="presParOf" srcId="{8B272F64-30EB-46DF-8C48-F45D08E5DBDB}" destId="{10F2823A-12C9-4789-AFCF-EA86C9CB2829}" srcOrd="0" destOrd="0" presId="urn:microsoft.com/office/officeart/2005/8/layout/process4"/>
    <dgm:cxn modelId="{B7A9BD8B-1950-43CA-8F49-DFDC0D2AB66C}" type="presParOf" srcId="{40C3461D-3B65-4873-85F5-2398E609D47B}" destId="{F647A8C9-F307-4CC0-838C-E753B28EED63}" srcOrd="3" destOrd="0" presId="urn:microsoft.com/office/officeart/2005/8/layout/process4"/>
    <dgm:cxn modelId="{C5398D33-A9C7-4B9A-AEF9-50D407EB0515}" type="presParOf" srcId="{40C3461D-3B65-4873-85F5-2398E609D47B}" destId="{084DEDAC-3A78-4B4E-9080-D1DE2D1AD041}" srcOrd="4" destOrd="0" presId="urn:microsoft.com/office/officeart/2005/8/layout/process4"/>
    <dgm:cxn modelId="{DD2981DF-AC7D-41C3-82AA-789DD4A91765}" type="presParOf" srcId="{084DEDAC-3A78-4B4E-9080-D1DE2D1AD041}" destId="{2CF4212D-3F12-46F8-B071-7DAF279186FE}" srcOrd="0" destOrd="0" presId="urn:microsoft.com/office/officeart/2005/8/layout/process4"/>
    <dgm:cxn modelId="{23C768F3-36FD-4AD6-830F-31375D127E61}" type="presParOf" srcId="{084DEDAC-3A78-4B4E-9080-D1DE2D1AD041}" destId="{32E8C713-683F-49DE-B351-3940F08F9635}" srcOrd="1" destOrd="0" presId="urn:microsoft.com/office/officeart/2005/8/layout/process4"/>
    <dgm:cxn modelId="{40C455E4-4BD9-4D8B-AB03-A7A69DAD610C}" type="presParOf" srcId="{084DEDAC-3A78-4B4E-9080-D1DE2D1AD041}" destId="{4FDB6F97-25FE-4E69-8B5A-F47C8E5C3220}" srcOrd="2" destOrd="0" presId="urn:microsoft.com/office/officeart/2005/8/layout/process4"/>
    <dgm:cxn modelId="{E5E013E0-839A-43E8-BC64-8DDF23DE9654}" type="presParOf" srcId="{4FDB6F97-25FE-4E69-8B5A-F47C8E5C3220}" destId="{5C6402BD-316F-4066-8F8E-BEA773944792}" srcOrd="0" destOrd="0" presId="urn:microsoft.com/office/officeart/2005/8/layout/process4"/>
    <dgm:cxn modelId="{05480C03-1BDB-455A-96E0-3905DD5B5D21}" type="presParOf" srcId="{4FDB6F97-25FE-4E69-8B5A-F47C8E5C3220}" destId="{33BD3632-FB4D-45E8-BD66-534B327C05F6}" srcOrd="1" destOrd="0" presId="urn:microsoft.com/office/officeart/2005/8/layout/process4"/>
    <dgm:cxn modelId="{0C90ABDD-1E5F-4813-9656-DCA7534F1D25}" type="presParOf" srcId="{4FDB6F97-25FE-4E69-8B5A-F47C8E5C3220}" destId="{F938C0A7-2EF5-471F-8F90-86478DC97E89}" srcOrd="2" destOrd="0" presId="urn:microsoft.com/office/officeart/2005/8/layout/process4"/>
    <dgm:cxn modelId="{626E72D4-ABDD-491D-9655-37FE660B086B}" type="presParOf" srcId="{4FDB6F97-25FE-4E69-8B5A-F47C8E5C3220}" destId="{8AC86E56-E6E4-4627-A02D-0A56208CDFB7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B3CBB-4A71-4C3C-9079-23CD4730ACE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19A2CE-2C20-4A97-9721-79BADBC605AF}">
      <dgm:prSet custT="1"/>
      <dgm:spPr/>
      <dgm:t>
        <a:bodyPr/>
        <a:lstStyle/>
        <a:p>
          <a:r>
            <a:rPr lang="el-GR" sz="1800" dirty="0"/>
            <a:t>Πρόταση Ευρωπαϊκής Επιτροπής (8.12.2022) για την τροποποίηση της Οδηγίας 2011/16/ΕΕ (</a:t>
          </a:r>
          <a:r>
            <a:rPr lang="en-US" sz="1800" dirty="0"/>
            <a:t>DAC</a:t>
          </a:r>
          <a:r>
            <a:rPr lang="el-GR" sz="1800" dirty="0"/>
            <a:t> 8) και την επέκταση του πλαισίου αναφοράς στις συναλλαγές σε </a:t>
          </a:r>
          <a:r>
            <a:rPr lang="el-GR" sz="1800" dirty="0" err="1"/>
            <a:t>κρυπτονομίσματα</a:t>
          </a:r>
          <a:r>
            <a:rPr lang="el-GR" sz="1800" dirty="0"/>
            <a:t> χρηστών εγκατεστημένων εντός ΕΕ. </a:t>
          </a:r>
          <a:endParaRPr lang="en-US" sz="1800" dirty="0"/>
        </a:p>
      </dgm:t>
    </dgm:pt>
    <dgm:pt modelId="{174F168E-61CD-4664-B632-1E44E19834CC}" type="parTrans" cxnId="{E38F06EF-4ACA-4F6A-BF5B-5E3F89BA5EB0}">
      <dgm:prSet/>
      <dgm:spPr/>
      <dgm:t>
        <a:bodyPr/>
        <a:lstStyle/>
        <a:p>
          <a:endParaRPr lang="en-US" sz="1800"/>
        </a:p>
      </dgm:t>
    </dgm:pt>
    <dgm:pt modelId="{596D1BF6-67C8-4219-8877-66BAE223F442}" type="sibTrans" cxnId="{E38F06EF-4ACA-4F6A-BF5B-5E3F89BA5EB0}">
      <dgm:prSet custT="1"/>
      <dgm:spPr/>
      <dgm:t>
        <a:bodyPr/>
        <a:lstStyle/>
        <a:p>
          <a:endParaRPr lang="en-US" sz="1800"/>
        </a:p>
      </dgm:t>
    </dgm:pt>
    <dgm:pt modelId="{FE7758DD-1ACB-4252-9731-46E995BF59D0}">
      <dgm:prSet custT="1"/>
      <dgm:spPr/>
      <dgm:t>
        <a:bodyPr/>
        <a:lstStyle/>
        <a:p>
          <a:r>
            <a:rPr lang="en-US" sz="1800" dirty="0"/>
            <a:t>To </a:t>
          </a:r>
          <a:r>
            <a:rPr lang="el-GR" sz="1800" dirty="0"/>
            <a:t>Συμβούλιο της ΕΕ συμφώνησε στη γενική του προσέγγιση (Μάιος 2023) </a:t>
          </a:r>
          <a:endParaRPr lang="en-US" sz="1800" dirty="0"/>
        </a:p>
      </dgm:t>
    </dgm:pt>
    <dgm:pt modelId="{E05CE06F-99D1-4139-A15B-471AFA835C5B}" type="parTrans" cxnId="{3E00B197-AF5F-40BA-8C23-FE3F110508DB}">
      <dgm:prSet/>
      <dgm:spPr/>
      <dgm:t>
        <a:bodyPr/>
        <a:lstStyle/>
        <a:p>
          <a:endParaRPr lang="en-US" sz="1800"/>
        </a:p>
      </dgm:t>
    </dgm:pt>
    <dgm:pt modelId="{D01BE2DB-0B41-4805-A189-BC499110F30C}" type="sibTrans" cxnId="{3E00B197-AF5F-40BA-8C23-FE3F110508DB}">
      <dgm:prSet custT="1"/>
      <dgm:spPr/>
      <dgm:t>
        <a:bodyPr/>
        <a:lstStyle/>
        <a:p>
          <a:endParaRPr lang="en-US" sz="1800"/>
        </a:p>
      </dgm:t>
    </dgm:pt>
    <dgm:pt modelId="{4A4F14C6-4F17-40EE-BBCB-8692346202F3}">
      <dgm:prSet custT="1"/>
      <dgm:spPr/>
      <dgm:t>
        <a:bodyPr/>
        <a:lstStyle/>
        <a:p>
          <a:r>
            <a:rPr lang="el-GR" sz="1800" dirty="0"/>
            <a:t>Το Ευρωπαϊκό Κοινοβούλιο ψήφισε κατά τη σύνοδο ολομέλειας (13 Σεπτεμβρίου 2023)</a:t>
          </a:r>
          <a:endParaRPr lang="en-US" sz="1800" dirty="0"/>
        </a:p>
      </dgm:t>
    </dgm:pt>
    <dgm:pt modelId="{699F7570-4D8B-424B-B1ED-0388AAB6C073}" type="parTrans" cxnId="{1CCA4734-ED20-4E58-BED3-F3AF2B131D38}">
      <dgm:prSet/>
      <dgm:spPr/>
      <dgm:t>
        <a:bodyPr/>
        <a:lstStyle/>
        <a:p>
          <a:endParaRPr lang="en-US" sz="1800"/>
        </a:p>
      </dgm:t>
    </dgm:pt>
    <dgm:pt modelId="{7873D2A6-D6FE-4B82-8420-E6BC1684ECC9}" type="sibTrans" cxnId="{1CCA4734-ED20-4E58-BED3-F3AF2B131D38}">
      <dgm:prSet/>
      <dgm:spPr/>
      <dgm:t>
        <a:bodyPr/>
        <a:lstStyle/>
        <a:p>
          <a:endParaRPr lang="en-US" sz="1800"/>
        </a:p>
      </dgm:t>
    </dgm:pt>
    <dgm:pt modelId="{C7A54503-D05A-4D09-B886-F5084FE7F665}">
      <dgm:prSet custT="1"/>
      <dgm:spPr/>
      <dgm:t>
        <a:bodyPr/>
        <a:lstStyle/>
        <a:p>
          <a:r>
            <a:rPr lang="el-GR" sz="1800" dirty="0"/>
            <a:t>Το Συμβούλιο της ΕΕ εξέδωσε την </a:t>
          </a:r>
          <a:r>
            <a:rPr lang="el-GR" sz="1800"/>
            <a:t>Οδηγία </a:t>
          </a:r>
        </a:p>
        <a:p>
          <a:r>
            <a:rPr lang="el-GR" sz="1800"/>
            <a:t>(</a:t>
          </a:r>
          <a:r>
            <a:rPr lang="el-GR" sz="1800" dirty="0"/>
            <a:t>17 Οκτωβρίου 2023)</a:t>
          </a:r>
          <a:endParaRPr lang="en-US" sz="1800" dirty="0"/>
        </a:p>
      </dgm:t>
    </dgm:pt>
    <dgm:pt modelId="{FE2AC058-B2F9-44B4-948B-58CB7C658928}" type="parTrans" cxnId="{ADFBC890-D179-4FB0-8E74-5CD0E91F48DC}">
      <dgm:prSet/>
      <dgm:spPr/>
      <dgm:t>
        <a:bodyPr/>
        <a:lstStyle/>
        <a:p>
          <a:endParaRPr lang="el-GR"/>
        </a:p>
      </dgm:t>
    </dgm:pt>
    <dgm:pt modelId="{0B3E5C37-1221-4767-8886-02AD8A860082}" type="sibTrans" cxnId="{ADFBC890-D179-4FB0-8E74-5CD0E91F48DC}">
      <dgm:prSet/>
      <dgm:spPr/>
      <dgm:t>
        <a:bodyPr/>
        <a:lstStyle/>
        <a:p>
          <a:endParaRPr lang="el-GR"/>
        </a:p>
      </dgm:t>
    </dgm:pt>
    <dgm:pt modelId="{7B6BEDEC-6F4F-4D6B-B0D9-DD2CAF202097}" type="pres">
      <dgm:prSet presAssocID="{290B3CBB-4A71-4C3C-9079-23CD4730ACEB}" presName="outerComposite" presStyleCnt="0">
        <dgm:presLayoutVars>
          <dgm:chMax val="5"/>
          <dgm:dir/>
          <dgm:resizeHandles val="exact"/>
        </dgm:presLayoutVars>
      </dgm:prSet>
      <dgm:spPr/>
    </dgm:pt>
    <dgm:pt modelId="{43B6209A-5086-4A94-8961-5DEE4680A32B}" type="pres">
      <dgm:prSet presAssocID="{290B3CBB-4A71-4C3C-9079-23CD4730ACEB}" presName="dummyMaxCanvas" presStyleCnt="0">
        <dgm:presLayoutVars/>
      </dgm:prSet>
      <dgm:spPr/>
    </dgm:pt>
    <dgm:pt modelId="{95591116-4034-4CD5-AB9D-A536CC9EE413}" type="pres">
      <dgm:prSet presAssocID="{290B3CBB-4A71-4C3C-9079-23CD4730ACEB}" presName="FourNodes_1" presStyleLbl="node1" presStyleIdx="0" presStyleCnt="4">
        <dgm:presLayoutVars>
          <dgm:bulletEnabled val="1"/>
        </dgm:presLayoutVars>
      </dgm:prSet>
      <dgm:spPr/>
    </dgm:pt>
    <dgm:pt modelId="{249CCC17-1C52-4F44-B4AB-4B9C9BCF9CBC}" type="pres">
      <dgm:prSet presAssocID="{290B3CBB-4A71-4C3C-9079-23CD4730ACEB}" presName="FourNodes_2" presStyleLbl="node1" presStyleIdx="1" presStyleCnt="4">
        <dgm:presLayoutVars>
          <dgm:bulletEnabled val="1"/>
        </dgm:presLayoutVars>
      </dgm:prSet>
      <dgm:spPr/>
    </dgm:pt>
    <dgm:pt modelId="{3FBC716D-3619-4430-9FAE-20731F8B65EB}" type="pres">
      <dgm:prSet presAssocID="{290B3CBB-4A71-4C3C-9079-23CD4730ACEB}" presName="FourNodes_3" presStyleLbl="node1" presStyleIdx="2" presStyleCnt="4">
        <dgm:presLayoutVars>
          <dgm:bulletEnabled val="1"/>
        </dgm:presLayoutVars>
      </dgm:prSet>
      <dgm:spPr/>
    </dgm:pt>
    <dgm:pt modelId="{639301F1-AC17-4862-BFF0-8FD27D4BBCBF}" type="pres">
      <dgm:prSet presAssocID="{290B3CBB-4A71-4C3C-9079-23CD4730ACEB}" presName="FourNodes_4" presStyleLbl="node1" presStyleIdx="3" presStyleCnt="4">
        <dgm:presLayoutVars>
          <dgm:bulletEnabled val="1"/>
        </dgm:presLayoutVars>
      </dgm:prSet>
      <dgm:spPr/>
    </dgm:pt>
    <dgm:pt modelId="{E1F18075-48F8-41AC-B977-B16A369A9715}" type="pres">
      <dgm:prSet presAssocID="{290B3CBB-4A71-4C3C-9079-23CD4730ACEB}" presName="FourConn_1-2" presStyleLbl="fgAccFollowNode1" presStyleIdx="0" presStyleCnt="3">
        <dgm:presLayoutVars>
          <dgm:bulletEnabled val="1"/>
        </dgm:presLayoutVars>
      </dgm:prSet>
      <dgm:spPr/>
    </dgm:pt>
    <dgm:pt modelId="{1F1CF481-5CBB-4D0E-A177-264B90F94584}" type="pres">
      <dgm:prSet presAssocID="{290B3CBB-4A71-4C3C-9079-23CD4730ACEB}" presName="FourConn_2-3" presStyleLbl="fgAccFollowNode1" presStyleIdx="1" presStyleCnt="3">
        <dgm:presLayoutVars>
          <dgm:bulletEnabled val="1"/>
        </dgm:presLayoutVars>
      </dgm:prSet>
      <dgm:spPr/>
    </dgm:pt>
    <dgm:pt modelId="{D4DC75B7-0BBB-4DEB-9D4E-245080003EEA}" type="pres">
      <dgm:prSet presAssocID="{290B3CBB-4A71-4C3C-9079-23CD4730ACEB}" presName="FourConn_3-4" presStyleLbl="fgAccFollowNode1" presStyleIdx="2" presStyleCnt="3">
        <dgm:presLayoutVars>
          <dgm:bulletEnabled val="1"/>
        </dgm:presLayoutVars>
      </dgm:prSet>
      <dgm:spPr/>
    </dgm:pt>
    <dgm:pt modelId="{6904D3EC-E00D-4178-9637-3A3DCC6AD1D7}" type="pres">
      <dgm:prSet presAssocID="{290B3CBB-4A71-4C3C-9079-23CD4730ACEB}" presName="FourNodes_1_text" presStyleLbl="node1" presStyleIdx="3" presStyleCnt="4">
        <dgm:presLayoutVars>
          <dgm:bulletEnabled val="1"/>
        </dgm:presLayoutVars>
      </dgm:prSet>
      <dgm:spPr/>
    </dgm:pt>
    <dgm:pt modelId="{A596732F-0341-4D28-B588-3FC6EE78BFB6}" type="pres">
      <dgm:prSet presAssocID="{290B3CBB-4A71-4C3C-9079-23CD4730ACEB}" presName="FourNodes_2_text" presStyleLbl="node1" presStyleIdx="3" presStyleCnt="4">
        <dgm:presLayoutVars>
          <dgm:bulletEnabled val="1"/>
        </dgm:presLayoutVars>
      </dgm:prSet>
      <dgm:spPr/>
    </dgm:pt>
    <dgm:pt modelId="{1421595C-1F55-4AD2-A734-B6802810D6D6}" type="pres">
      <dgm:prSet presAssocID="{290B3CBB-4A71-4C3C-9079-23CD4730ACEB}" presName="FourNodes_3_text" presStyleLbl="node1" presStyleIdx="3" presStyleCnt="4">
        <dgm:presLayoutVars>
          <dgm:bulletEnabled val="1"/>
        </dgm:presLayoutVars>
      </dgm:prSet>
      <dgm:spPr/>
    </dgm:pt>
    <dgm:pt modelId="{FD71847C-5924-47F5-A68A-EB094A246028}" type="pres">
      <dgm:prSet presAssocID="{290B3CBB-4A71-4C3C-9079-23CD4730ACE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32B3702-FA76-4924-B41F-6D5961EA9B18}" type="presOf" srcId="{FE7758DD-1ACB-4252-9731-46E995BF59D0}" destId="{A596732F-0341-4D28-B588-3FC6EE78BFB6}" srcOrd="1" destOrd="0" presId="urn:microsoft.com/office/officeart/2005/8/layout/vProcess5"/>
    <dgm:cxn modelId="{FB96690F-DBF1-4954-9FEF-60A381BAFE8C}" type="presOf" srcId="{C7A54503-D05A-4D09-B886-F5084FE7F665}" destId="{FD71847C-5924-47F5-A68A-EB094A246028}" srcOrd="1" destOrd="0" presId="urn:microsoft.com/office/officeart/2005/8/layout/vProcess5"/>
    <dgm:cxn modelId="{1CCA4734-ED20-4E58-BED3-F3AF2B131D38}" srcId="{290B3CBB-4A71-4C3C-9079-23CD4730ACEB}" destId="{4A4F14C6-4F17-40EE-BBCB-8692346202F3}" srcOrd="2" destOrd="0" parTransId="{699F7570-4D8B-424B-B1ED-0388AAB6C073}" sibTransId="{7873D2A6-D6FE-4B82-8420-E6BC1684ECC9}"/>
    <dgm:cxn modelId="{7C3C4F51-E29D-4BEA-936A-B6A755737969}" type="presOf" srcId="{290B3CBB-4A71-4C3C-9079-23CD4730ACEB}" destId="{7B6BEDEC-6F4F-4D6B-B0D9-DD2CAF202097}" srcOrd="0" destOrd="0" presId="urn:microsoft.com/office/officeart/2005/8/layout/vProcess5"/>
    <dgm:cxn modelId="{05DEE751-C0A3-4BE2-A9B8-BAFE34979054}" type="presOf" srcId="{3E19A2CE-2C20-4A97-9721-79BADBC605AF}" destId="{95591116-4034-4CD5-AB9D-A536CC9EE413}" srcOrd="0" destOrd="0" presId="urn:microsoft.com/office/officeart/2005/8/layout/vProcess5"/>
    <dgm:cxn modelId="{9CC19076-594D-4687-93A2-4CE7EEC91B74}" type="presOf" srcId="{3E19A2CE-2C20-4A97-9721-79BADBC605AF}" destId="{6904D3EC-E00D-4178-9637-3A3DCC6AD1D7}" srcOrd="1" destOrd="0" presId="urn:microsoft.com/office/officeart/2005/8/layout/vProcess5"/>
    <dgm:cxn modelId="{111F2287-DEDA-485A-A4FE-3AA810C820C1}" type="presOf" srcId="{7873D2A6-D6FE-4B82-8420-E6BC1684ECC9}" destId="{D4DC75B7-0BBB-4DEB-9D4E-245080003EEA}" srcOrd="0" destOrd="0" presId="urn:microsoft.com/office/officeart/2005/8/layout/vProcess5"/>
    <dgm:cxn modelId="{ADFBC890-D179-4FB0-8E74-5CD0E91F48DC}" srcId="{290B3CBB-4A71-4C3C-9079-23CD4730ACEB}" destId="{C7A54503-D05A-4D09-B886-F5084FE7F665}" srcOrd="3" destOrd="0" parTransId="{FE2AC058-B2F9-44B4-948B-58CB7C658928}" sibTransId="{0B3E5C37-1221-4767-8886-02AD8A860082}"/>
    <dgm:cxn modelId="{3E00B197-AF5F-40BA-8C23-FE3F110508DB}" srcId="{290B3CBB-4A71-4C3C-9079-23CD4730ACEB}" destId="{FE7758DD-1ACB-4252-9731-46E995BF59D0}" srcOrd="1" destOrd="0" parTransId="{E05CE06F-99D1-4139-A15B-471AFA835C5B}" sibTransId="{D01BE2DB-0B41-4805-A189-BC499110F30C}"/>
    <dgm:cxn modelId="{F78C2B9B-71C6-48C0-AC2D-3AD8276C9DE5}" type="presOf" srcId="{D01BE2DB-0B41-4805-A189-BC499110F30C}" destId="{1F1CF481-5CBB-4D0E-A177-264B90F94584}" srcOrd="0" destOrd="0" presId="urn:microsoft.com/office/officeart/2005/8/layout/vProcess5"/>
    <dgm:cxn modelId="{D7FDD8B4-8C1E-407C-9850-18688879FAC6}" type="presOf" srcId="{4A4F14C6-4F17-40EE-BBCB-8692346202F3}" destId="{1421595C-1F55-4AD2-A734-B6802810D6D6}" srcOrd="1" destOrd="0" presId="urn:microsoft.com/office/officeart/2005/8/layout/vProcess5"/>
    <dgm:cxn modelId="{C0144AB7-BAE4-4E75-9D52-06CA82BC7D74}" type="presOf" srcId="{C7A54503-D05A-4D09-B886-F5084FE7F665}" destId="{639301F1-AC17-4862-BFF0-8FD27D4BBCBF}" srcOrd="0" destOrd="0" presId="urn:microsoft.com/office/officeart/2005/8/layout/vProcess5"/>
    <dgm:cxn modelId="{A5F759CC-911B-418C-B98B-536512AF0AA7}" type="presOf" srcId="{596D1BF6-67C8-4219-8877-66BAE223F442}" destId="{E1F18075-48F8-41AC-B977-B16A369A9715}" srcOrd="0" destOrd="0" presId="urn:microsoft.com/office/officeart/2005/8/layout/vProcess5"/>
    <dgm:cxn modelId="{A223C0E3-14B0-456F-9C32-B2793ACF4F56}" type="presOf" srcId="{FE7758DD-1ACB-4252-9731-46E995BF59D0}" destId="{249CCC17-1C52-4F44-B4AB-4B9C9BCF9CBC}" srcOrd="0" destOrd="0" presId="urn:microsoft.com/office/officeart/2005/8/layout/vProcess5"/>
    <dgm:cxn modelId="{36BB8AE8-4354-41C6-97D2-DDF0A54D0A63}" type="presOf" srcId="{4A4F14C6-4F17-40EE-BBCB-8692346202F3}" destId="{3FBC716D-3619-4430-9FAE-20731F8B65EB}" srcOrd="0" destOrd="0" presId="urn:microsoft.com/office/officeart/2005/8/layout/vProcess5"/>
    <dgm:cxn modelId="{E38F06EF-4ACA-4F6A-BF5B-5E3F89BA5EB0}" srcId="{290B3CBB-4A71-4C3C-9079-23CD4730ACEB}" destId="{3E19A2CE-2C20-4A97-9721-79BADBC605AF}" srcOrd="0" destOrd="0" parTransId="{174F168E-61CD-4664-B632-1E44E19834CC}" sibTransId="{596D1BF6-67C8-4219-8877-66BAE223F442}"/>
    <dgm:cxn modelId="{4EF1E215-6EDD-4574-A2A6-C505F6284C46}" type="presParOf" srcId="{7B6BEDEC-6F4F-4D6B-B0D9-DD2CAF202097}" destId="{43B6209A-5086-4A94-8961-5DEE4680A32B}" srcOrd="0" destOrd="0" presId="urn:microsoft.com/office/officeart/2005/8/layout/vProcess5"/>
    <dgm:cxn modelId="{323ECA95-A521-4A44-A6F1-8F5E459DB501}" type="presParOf" srcId="{7B6BEDEC-6F4F-4D6B-B0D9-DD2CAF202097}" destId="{95591116-4034-4CD5-AB9D-A536CC9EE413}" srcOrd="1" destOrd="0" presId="urn:microsoft.com/office/officeart/2005/8/layout/vProcess5"/>
    <dgm:cxn modelId="{7A7DA422-4DA0-4CDF-857A-56EE917A7B8F}" type="presParOf" srcId="{7B6BEDEC-6F4F-4D6B-B0D9-DD2CAF202097}" destId="{249CCC17-1C52-4F44-B4AB-4B9C9BCF9CBC}" srcOrd="2" destOrd="0" presId="urn:microsoft.com/office/officeart/2005/8/layout/vProcess5"/>
    <dgm:cxn modelId="{7C32CFA4-91B8-4F38-BBDF-80F7A490D4CD}" type="presParOf" srcId="{7B6BEDEC-6F4F-4D6B-B0D9-DD2CAF202097}" destId="{3FBC716D-3619-4430-9FAE-20731F8B65EB}" srcOrd="3" destOrd="0" presId="urn:microsoft.com/office/officeart/2005/8/layout/vProcess5"/>
    <dgm:cxn modelId="{C35B6BC7-3E8C-410E-BE85-FCD2C7497585}" type="presParOf" srcId="{7B6BEDEC-6F4F-4D6B-B0D9-DD2CAF202097}" destId="{639301F1-AC17-4862-BFF0-8FD27D4BBCBF}" srcOrd="4" destOrd="0" presId="urn:microsoft.com/office/officeart/2005/8/layout/vProcess5"/>
    <dgm:cxn modelId="{F252701E-7717-4DFE-9C48-3BAE669AD5E4}" type="presParOf" srcId="{7B6BEDEC-6F4F-4D6B-B0D9-DD2CAF202097}" destId="{E1F18075-48F8-41AC-B977-B16A369A9715}" srcOrd="5" destOrd="0" presId="urn:microsoft.com/office/officeart/2005/8/layout/vProcess5"/>
    <dgm:cxn modelId="{E578F501-AEA0-460E-8A06-E2392F1F49E9}" type="presParOf" srcId="{7B6BEDEC-6F4F-4D6B-B0D9-DD2CAF202097}" destId="{1F1CF481-5CBB-4D0E-A177-264B90F94584}" srcOrd="6" destOrd="0" presId="urn:microsoft.com/office/officeart/2005/8/layout/vProcess5"/>
    <dgm:cxn modelId="{8890B159-CC9A-4090-A325-0A4A7D6FE756}" type="presParOf" srcId="{7B6BEDEC-6F4F-4D6B-B0D9-DD2CAF202097}" destId="{D4DC75B7-0BBB-4DEB-9D4E-245080003EEA}" srcOrd="7" destOrd="0" presId="urn:microsoft.com/office/officeart/2005/8/layout/vProcess5"/>
    <dgm:cxn modelId="{0104659C-1571-42B7-89F4-0DAE429814DF}" type="presParOf" srcId="{7B6BEDEC-6F4F-4D6B-B0D9-DD2CAF202097}" destId="{6904D3EC-E00D-4178-9637-3A3DCC6AD1D7}" srcOrd="8" destOrd="0" presId="urn:microsoft.com/office/officeart/2005/8/layout/vProcess5"/>
    <dgm:cxn modelId="{129CC7BD-2DDC-4FDA-AFBF-DC6FF5812D89}" type="presParOf" srcId="{7B6BEDEC-6F4F-4D6B-B0D9-DD2CAF202097}" destId="{A596732F-0341-4D28-B588-3FC6EE78BFB6}" srcOrd="9" destOrd="0" presId="urn:microsoft.com/office/officeart/2005/8/layout/vProcess5"/>
    <dgm:cxn modelId="{A2C2A374-01E3-43DB-B353-74B55954FD02}" type="presParOf" srcId="{7B6BEDEC-6F4F-4D6B-B0D9-DD2CAF202097}" destId="{1421595C-1F55-4AD2-A734-B6802810D6D6}" srcOrd="10" destOrd="0" presId="urn:microsoft.com/office/officeart/2005/8/layout/vProcess5"/>
    <dgm:cxn modelId="{BD946B27-DB6C-428B-92E8-AB9577948694}" type="presParOf" srcId="{7B6BEDEC-6F4F-4D6B-B0D9-DD2CAF202097}" destId="{FD71847C-5924-47F5-A68A-EB094A24602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6603E8-2C53-484D-8E43-B505823AC51C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059A371D-59F3-4861-9CF1-B874BCCAC031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dirty="0"/>
            <a:t>Βασίζεται στους ορισμούς που δίνονται στον Κανονισμό M</a:t>
          </a:r>
          <a:r>
            <a:rPr lang="en-US" sz="2000" dirty="0" err="1"/>
            <a:t>iC</a:t>
          </a:r>
          <a:r>
            <a:rPr lang="el-GR" sz="2000" dirty="0"/>
            <a:t>Α για τις αγορές </a:t>
          </a:r>
          <a:r>
            <a:rPr lang="el-GR" sz="2000" dirty="0" err="1"/>
            <a:t>κρυπτοστοιχείων</a:t>
          </a:r>
          <a:r>
            <a:rPr lang="el-GR" sz="2000" dirty="0"/>
            <a:t> </a:t>
          </a:r>
        </a:p>
        <a:p>
          <a:pPr marL="0" lvl="0" defTabSz="1422400">
            <a:spcBef>
              <a:spcPct val="0"/>
            </a:spcBef>
            <a:spcAft>
              <a:spcPct val="35000"/>
            </a:spcAft>
            <a:buNone/>
          </a:pPr>
          <a:endParaRPr lang="el-GR" sz="2000" dirty="0"/>
        </a:p>
      </dgm:t>
    </dgm:pt>
    <dgm:pt modelId="{24588732-0D3B-4905-BE8B-21D6636498A5}" type="parTrans" cxnId="{03DEA99E-33A8-4A76-93D5-EE30843C839A}">
      <dgm:prSet/>
      <dgm:spPr/>
      <dgm:t>
        <a:bodyPr/>
        <a:lstStyle/>
        <a:p>
          <a:endParaRPr lang="el-GR" sz="2000"/>
        </a:p>
      </dgm:t>
    </dgm:pt>
    <dgm:pt modelId="{75F33F7E-0D1E-4BF0-AFCE-9458896DE283}" type="sibTrans" cxnId="{03DEA99E-33A8-4A76-93D5-EE30843C839A}">
      <dgm:prSet/>
      <dgm:spPr/>
      <dgm:t>
        <a:bodyPr/>
        <a:lstStyle/>
        <a:p>
          <a:endParaRPr lang="el-GR" sz="2000"/>
        </a:p>
      </dgm:t>
    </dgm:pt>
    <dgm:pt modelId="{EE63A086-E89A-4497-9BA6-4763CB9EAA2F}">
      <dgm:prSet phldrT="[Text]" custT="1"/>
      <dgm:spPr/>
      <dgm:t>
        <a:bodyPr/>
        <a:lstStyle/>
        <a:p>
          <a:r>
            <a:rPr lang="el-GR" sz="2000" dirty="0"/>
            <a:t>Συμμορφώνονται με το Πλαίσιο Υποβολής Εκθέσεων για τα </a:t>
          </a:r>
          <a:r>
            <a:rPr lang="el-GR" sz="2000" dirty="0" err="1"/>
            <a:t>Κρυπτοπεριουσιακά</a:t>
          </a:r>
          <a:r>
            <a:rPr lang="el-GR" sz="2000" dirty="0"/>
            <a:t> Στοιχεία του ΟΟΣΑ (CARF) και του Κοινού Προτύπου Αναφοράς (ΚΠΑ). </a:t>
          </a:r>
        </a:p>
      </dgm:t>
    </dgm:pt>
    <dgm:pt modelId="{25FC1C93-B03D-42B4-A1BE-E1EF2155CD9A}" type="parTrans" cxnId="{A695DA41-0F96-4767-BD80-A1A81CEDEBBB}">
      <dgm:prSet/>
      <dgm:spPr/>
      <dgm:t>
        <a:bodyPr/>
        <a:lstStyle/>
        <a:p>
          <a:endParaRPr lang="el-GR" sz="2000"/>
        </a:p>
      </dgm:t>
    </dgm:pt>
    <dgm:pt modelId="{A4381596-46A2-4E07-81DC-97356729DCEC}" type="sibTrans" cxnId="{A695DA41-0F96-4767-BD80-A1A81CEDEBBB}">
      <dgm:prSet/>
      <dgm:spPr/>
      <dgm:t>
        <a:bodyPr/>
        <a:lstStyle/>
        <a:p>
          <a:endParaRPr lang="el-GR" sz="2000"/>
        </a:p>
      </dgm:t>
    </dgm:pt>
    <dgm:pt modelId="{BD59B6C0-E20A-4E61-A337-881354EA4441}" type="pres">
      <dgm:prSet presAssocID="{D86603E8-2C53-484D-8E43-B505823AC51C}" presName="linear" presStyleCnt="0">
        <dgm:presLayoutVars>
          <dgm:animLvl val="lvl"/>
          <dgm:resizeHandles val="exact"/>
        </dgm:presLayoutVars>
      </dgm:prSet>
      <dgm:spPr/>
    </dgm:pt>
    <dgm:pt modelId="{551A6DDE-3D7A-4646-9550-6C974D570EC5}" type="pres">
      <dgm:prSet presAssocID="{059A371D-59F3-4861-9CF1-B874BCCAC03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6FC78BC-0765-45BC-9846-ECAE33305C03}" type="pres">
      <dgm:prSet presAssocID="{75F33F7E-0D1E-4BF0-AFCE-9458896DE283}" presName="spacer" presStyleCnt="0"/>
      <dgm:spPr/>
    </dgm:pt>
    <dgm:pt modelId="{217B8079-2123-469B-BFDF-86CF937CD96B}" type="pres">
      <dgm:prSet presAssocID="{EE63A086-E89A-4497-9BA6-4763CB9EAA2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55DDA61-D047-4CE8-BF05-CB9CE1900BB3}" type="presOf" srcId="{EE63A086-E89A-4497-9BA6-4763CB9EAA2F}" destId="{217B8079-2123-469B-BFDF-86CF937CD96B}" srcOrd="0" destOrd="0" presId="urn:microsoft.com/office/officeart/2005/8/layout/vList2"/>
    <dgm:cxn modelId="{A695DA41-0F96-4767-BD80-A1A81CEDEBBB}" srcId="{D86603E8-2C53-484D-8E43-B505823AC51C}" destId="{EE63A086-E89A-4497-9BA6-4763CB9EAA2F}" srcOrd="1" destOrd="0" parTransId="{25FC1C93-B03D-42B4-A1BE-E1EF2155CD9A}" sibTransId="{A4381596-46A2-4E07-81DC-97356729DCEC}"/>
    <dgm:cxn modelId="{A2AEFE47-8599-4E7D-9179-58804286B85A}" type="presOf" srcId="{059A371D-59F3-4861-9CF1-B874BCCAC031}" destId="{551A6DDE-3D7A-4646-9550-6C974D570EC5}" srcOrd="0" destOrd="0" presId="urn:microsoft.com/office/officeart/2005/8/layout/vList2"/>
    <dgm:cxn modelId="{03DEA99E-33A8-4A76-93D5-EE30843C839A}" srcId="{D86603E8-2C53-484D-8E43-B505823AC51C}" destId="{059A371D-59F3-4861-9CF1-B874BCCAC031}" srcOrd="0" destOrd="0" parTransId="{24588732-0D3B-4905-BE8B-21D6636498A5}" sibTransId="{75F33F7E-0D1E-4BF0-AFCE-9458896DE283}"/>
    <dgm:cxn modelId="{F0B23FF0-C4F7-4A93-8C8A-7C868FA418E1}" type="presOf" srcId="{D86603E8-2C53-484D-8E43-B505823AC51C}" destId="{BD59B6C0-E20A-4E61-A337-881354EA4441}" srcOrd="0" destOrd="0" presId="urn:microsoft.com/office/officeart/2005/8/layout/vList2"/>
    <dgm:cxn modelId="{45F6575A-47C1-44A6-B63C-B7954DFA68E4}" type="presParOf" srcId="{BD59B6C0-E20A-4E61-A337-881354EA4441}" destId="{551A6DDE-3D7A-4646-9550-6C974D570EC5}" srcOrd="0" destOrd="0" presId="urn:microsoft.com/office/officeart/2005/8/layout/vList2"/>
    <dgm:cxn modelId="{D5D98DEC-D5FF-4785-ABE5-6606B955AD71}" type="presParOf" srcId="{BD59B6C0-E20A-4E61-A337-881354EA4441}" destId="{76FC78BC-0765-45BC-9846-ECAE33305C03}" srcOrd="1" destOrd="0" presId="urn:microsoft.com/office/officeart/2005/8/layout/vList2"/>
    <dgm:cxn modelId="{1DECAC87-C4F8-4E14-AD41-02C7E446BAB7}" type="presParOf" srcId="{BD59B6C0-E20A-4E61-A337-881354EA4441}" destId="{217B8079-2123-469B-BFDF-86CF937CD96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92A508-8D9B-4F9D-B980-6738FCF9B9D3}" type="doc">
      <dgm:prSet loTypeId="urn:microsoft.com/office/officeart/2005/8/layout/hierarchy1" loCatId="hierarchy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D057ECB4-8994-4847-AF40-9A8A91B03C7F}">
      <dgm:prSet/>
      <dgm:spPr/>
      <dgm:t>
        <a:bodyPr/>
        <a:lstStyle/>
        <a:p>
          <a:r>
            <a:rPr lang="el-GR" dirty="0">
              <a:solidFill>
                <a:schemeClr val="tx1">
                  <a:lumMod val="75000"/>
                  <a:lumOff val="25000"/>
                </a:schemeClr>
              </a:solidFill>
            </a:rPr>
            <a:t>εάν έπαψε να πληροί τις προϋποθέσεις βάσει των οποίων καταχωρήθηκε ως φορέας εκμετάλλευσης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E5E65A2-59B4-4732-ABEF-BFEE096D036E}" type="parTrans" cxnId="{F6E482FB-7D1C-46EA-91BE-678D854E195D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5F6AB14-7822-4C8B-8ACC-78082EC82D63}" type="sibTrans" cxnId="{F6E482FB-7D1C-46EA-91BE-678D854E195D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A4F7594-7368-46A6-9CA7-2FE2518DEDEE}">
      <dgm:prSet/>
      <dgm:spPr/>
      <dgm:t>
        <a:bodyPr/>
        <a:lstStyle/>
        <a:p>
          <a:r>
            <a:rPr lang="el-GR">
              <a:solidFill>
                <a:schemeClr val="tx1">
                  <a:lumMod val="75000"/>
                  <a:lumOff val="25000"/>
                </a:schemeClr>
              </a:solidFill>
            </a:rPr>
            <a:t>εάν δεν παρέχει πλέον υπηρεσίες σε κατοίκους εντός ΕΕ </a:t>
          </a:r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3C7DDA2-9D59-4883-9F91-10E43DA6E50F}" type="parTrans" cxnId="{69038019-F28C-4CC4-9973-783C55E57427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9550C84-413B-4CD2-979C-1D21AECE80C2}" type="sibTrans" cxnId="{69038019-F28C-4CC4-9973-783C55E57427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FE912AC-F0A0-44C8-BE0F-2C0DB7C65B13}">
      <dgm:prSet/>
      <dgm:spPr/>
      <dgm:t>
        <a:bodyPr/>
        <a:lstStyle/>
        <a:p>
          <a:r>
            <a:rPr lang="el-GR" dirty="0">
              <a:solidFill>
                <a:schemeClr val="tx1">
                  <a:lumMod val="75000"/>
                  <a:lumOff val="25000"/>
                </a:schemeClr>
              </a:solidFill>
            </a:rPr>
            <a:t>εάν διακόψει τη δραστηριότητά του </a:t>
          </a:r>
          <a:endParaRPr lang="en-US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B8A6EEE-3331-46AF-A984-27FA358846BD}" type="parTrans" cxnId="{25C78B4B-43F8-4C7C-BF6E-16EEED2B1231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EA5CA0F-310B-45A6-92D1-14E331ACFA6F}" type="sibTrans" cxnId="{25C78B4B-43F8-4C7C-BF6E-16EEED2B1231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9795822-1777-40A3-8A7F-794ECF75B439}" type="pres">
      <dgm:prSet presAssocID="{0C92A508-8D9B-4F9D-B980-6738FCF9B9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070E71E-83C7-4D82-BB12-B26224467BFF}" type="pres">
      <dgm:prSet presAssocID="{D057ECB4-8994-4847-AF40-9A8A91B03C7F}" presName="hierRoot1" presStyleCnt="0"/>
      <dgm:spPr/>
    </dgm:pt>
    <dgm:pt modelId="{4125BEAF-D358-43CE-92A5-75CF94B64C82}" type="pres">
      <dgm:prSet presAssocID="{D057ECB4-8994-4847-AF40-9A8A91B03C7F}" presName="composite" presStyleCnt="0"/>
      <dgm:spPr/>
    </dgm:pt>
    <dgm:pt modelId="{508035FE-F927-4403-8958-11152981AC68}" type="pres">
      <dgm:prSet presAssocID="{D057ECB4-8994-4847-AF40-9A8A91B03C7F}" presName="background" presStyleLbl="node0" presStyleIdx="0" presStyleCnt="3"/>
      <dgm:spPr/>
    </dgm:pt>
    <dgm:pt modelId="{99EA9984-D177-44AC-9BBB-1167D0413970}" type="pres">
      <dgm:prSet presAssocID="{D057ECB4-8994-4847-AF40-9A8A91B03C7F}" presName="text" presStyleLbl="fgAcc0" presStyleIdx="0" presStyleCnt="3">
        <dgm:presLayoutVars>
          <dgm:chPref val="3"/>
        </dgm:presLayoutVars>
      </dgm:prSet>
      <dgm:spPr/>
    </dgm:pt>
    <dgm:pt modelId="{7B50CF64-5A90-4B2D-87C5-365AD840BEBD}" type="pres">
      <dgm:prSet presAssocID="{D057ECB4-8994-4847-AF40-9A8A91B03C7F}" presName="hierChild2" presStyleCnt="0"/>
      <dgm:spPr/>
    </dgm:pt>
    <dgm:pt modelId="{9DE62C01-E87F-45FF-B622-BE00A1783FA7}" type="pres">
      <dgm:prSet presAssocID="{2A4F7594-7368-46A6-9CA7-2FE2518DEDEE}" presName="hierRoot1" presStyleCnt="0"/>
      <dgm:spPr/>
    </dgm:pt>
    <dgm:pt modelId="{CF1D83C8-AF64-4E59-8182-D4BD4C1A3323}" type="pres">
      <dgm:prSet presAssocID="{2A4F7594-7368-46A6-9CA7-2FE2518DEDEE}" presName="composite" presStyleCnt="0"/>
      <dgm:spPr/>
    </dgm:pt>
    <dgm:pt modelId="{F4901C98-16C3-44E0-B7CA-7BA7C65EB8FF}" type="pres">
      <dgm:prSet presAssocID="{2A4F7594-7368-46A6-9CA7-2FE2518DEDEE}" presName="background" presStyleLbl="node0" presStyleIdx="1" presStyleCnt="3"/>
      <dgm:spPr/>
    </dgm:pt>
    <dgm:pt modelId="{A78CF9D1-26B6-4666-BF53-CC80DF4333F1}" type="pres">
      <dgm:prSet presAssocID="{2A4F7594-7368-46A6-9CA7-2FE2518DEDEE}" presName="text" presStyleLbl="fgAcc0" presStyleIdx="1" presStyleCnt="3">
        <dgm:presLayoutVars>
          <dgm:chPref val="3"/>
        </dgm:presLayoutVars>
      </dgm:prSet>
      <dgm:spPr/>
    </dgm:pt>
    <dgm:pt modelId="{0B8E60CE-41BD-47FD-BBFE-FB556AD9B89B}" type="pres">
      <dgm:prSet presAssocID="{2A4F7594-7368-46A6-9CA7-2FE2518DEDEE}" presName="hierChild2" presStyleCnt="0"/>
      <dgm:spPr/>
    </dgm:pt>
    <dgm:pt modelId="{9AB47810-37AE-415F-AE08-BF5877DA3F3D}" type="pres">
      <dgm:prSet presAssocID="{4FE912AC-F0A0-44C8-BE0F-2C0DB7C65B13}" presName="hierRoot1" presStyleCnt="0"/>
      <dgm:spPr/>
    </dgm:pt>
    <dgm:pt modelId="{B9C13CC7-31E5-48BA-932A-BB7A6BF1E272}" type="pres">
      <dgm:prSet presAssocID="{4FE912AC-F0A0-44C8-BE0F-2C0DB7C65B13}" presName="composite" presStyleCnt="0"/>
      <dgm:spPr/>
    </dgm:pt>
    <dgm:pt modelId="{DFA51428-615A-4953-8472-D70B2F0FF510}" type="pres">
      <dgm:prSet presAssocID="{4FE912AC-F0A0-44C8-BE0F-2C0DB7C65B13}" presName="background" presStyleLbl="node0" presStyleIdx="2" presStyleCnt="3"/>
      <dgm:spPr/>
    </dgm:pt>
    <dgm:pt modelId="{9CCC8F23-A650-4740-BEA4-6C83909F404F}" type="pres">
      <dgm:prSet presAssocID="{4FE912AC-F0A0-44C8-BE0F-2C0DB7C65B13}" presName="text" presStyleLbl="fgAcc0" presStyleIdx="2" presStyleCnt="3">
        <dgm:presLayoutVars>
          <dgm:chPref val="3"/>
        </dgm:presLayoutVars>
      </dgm:prSet>
      <dgm:spPr/>
    </dgm:pt>
    <dgm:pt modelId="{678D8FC8-4A3E-43BC-AC5A-A9C76EFAB476}" type="pres">
      <dgm:prSet presAssocID="{4FE912AC-F0A0-44C8-BE0F-2C0DB7C65B13}" presName="hierChild2" presStyleCnt="0"/>
      <dgm:spPr/>
    </dgm:pt>
  </dgm:ptLst>
  <dgm:cxnLst>
    <dgm:cxn modelId="{1FF0250A-5142-4232-9E14-879395A6982B}" type="presOf" srcId="{4FE912AC-F0A0-44C8-BE0F-2C0DB7C65B13}" destId="{9CCC8F23-A650-4740-BEA4-6C83909F404F}" srcOrd="0" destOrd="0" presId="urn:microsoft.com/office/officeart/2005/8/layout/hierarchy1"/>
    <dgm:cxn modelId="{69038019-F28C-4CC4-9973-783C55E57427}" srcId="{0C92A508-8D9B-4F9D-B980-6738FCF9B9D3}" destId="{2A4F7594-7368-46A6-9CA7-2FE2518DEDEE}" srcOrd="1" destOrd="0" parTransId="{F3C7DDA2-9D59-4883-9F91-10E43DA6E50F}" sibTransId="{E9550C84-413B-4CD2-979C-1D21AECE80C2}"/>
    <dgm:cxn modelId="{25C78B4B-43F8-4C7C-BF6E-16EEED2B1231}" srcId="{0C92A508-8D9B-4F9D-B980-6738FCF9B9D3}" destId="{4FE912AC-F0A0-44C8-BE0F-2C0DB7C65B13}" srcOrd="2" destOrd="0" parTransId="{DB8A6EEE-3331-46AF-A984-27FA358846BD}" sibTransId="{CEA5CA0F-310B-45A6-92D1-14E331ACFA6F}"/>
    <dgm:cxn modelId="{6CAE11AE-DB37-417C-B619-D340D0DE6B8F}" type="presOf" srcId="{2A4F7594-7368-46A6-9CA7-2FE2518DEDEE}" destId="{A78CF9D1-26B6-4666-BF53-CC80DF4333F1}" srcOrd="0" destOrd="0" presId="urn:microsoft.com/office/officeart/2005/8/layout/hierarchy1"/>
    <dgm:cxn modelId="{3295E5B0-082B-4DBC-BA5E-3596F4192BE2}" type="presOf" srcId="{D057ECB4-8994-4847-AF40-9A8A91B03C7F}" destId="{99EA9984-D177-44AC-9BBB-1167D0413970}" srcOrd="0" destOrd="0" presId="urn:microsoft.com/office/officeart/2005/8/layout/hierarchy1"/>
    <dgm:cxn modelId="{439CD7C7-A1A2-48CD-894A-CC4B7820553B}" type="presOf" srcId="{0C92A508-8D9B-4F9D-B980-6738FCF9B9D3}" destId="{29795822-1777-40A3-8A7F-794ECF75B439}" srcOrd="0" destOrd="0" presId="urn:microsoft.com/office/officeart/2005/8/layout/hierarchy1"/>
    <dgm:cxn modelId="{F6E482FB-7D1C-46EA-91BE-678D854E195D}" srcId="{0C92A508-8D9B-4F9D-B980-6738FCF9B9D3}" destId="{D057ECB4-8994-4847-AF40-9A8A91B03C7F}" srcOrd="0" destOrd="0" parTransId="{4E5E65A2-59B4-4732-ABEF-BFEE096D036E}" sibTransId="{A5F6AB14-7822-4C8B-8ACC-78082EC82D63}"/>
    <dgm:cxn modelId="{143902F5-E52C-4FC3-925E-8531D6066009}" type="presParOf" srcId="{29795822-1777-40A3-8A7F-794ECF75B439}" destId="{F070E71E-83C7-4D82-BB12-B26224467BFF}" srcOrd="0" destOrd="0" presId="urn:microsoft.com/office/officeart/2005/8/layout/hierarchy1"/>
    <dgm:cxn modelId="{149C883D-731D-4097-B4A5-211B71383FA5}" type="presParOf" srcId="{F070E71E-83C7-4D82-BB12-B26224467BFF}" destId="{4125BEAF-D358-43CE-92A5-75CF94B64C82}" srcOrd="0" destOrd="0" presId="urn:microsoft.com/office/officeart/2005/8/layout/hierarchy1"/>
    <dgm:cxn modelId="{C44BA080-AFD3-43D2-BCEF-7268C448A476}" type="presParOf" srcId="{4125BEAF-D358-43CE-92A5-75CF94B64C82}" destId="{508035FE-F927-4403-8958-11152981AC68}" srcOrd="0" destOrd="0" presId="urn:microsoft.com/office/officeart/2005/8/layout/hierarchy1"/>
    <dgm:cxn modelId="{5D03A5F2-AD50-451F-8F27-AB04A0BFA689}" type="presParOf" srcId="{4125BEAF-D358-43CE-92A5-75CF94B64C82}" destId="{99EA9984-D177-44AC-9BBB-1167D0413970}" srcOrd="1" destOrd="0" presId="urn:microsoft.com/office/officeart/2005/8/layout/hierarchy1"/>
    <dgm:cxn modelId="{F4C2DB03-393A-486B-B919-DAAA26918DA0}" type="presParOf" srcId="{F070E71E-83C7-4D82-BB12-B26224467BFF}" destId="{7B50CF64-5A90-4B2D-87C5-365AD840BEBD}" srcOrd="1" destOrd="0" presId="urn:microsoft.com/office/officeart/2005/8/layout/hierarchy1"/>
    <dgm:cxn modelId="{C33509AF-8280-47BD-A94C-747AA4BBC6CC}" type="presParOf" srcId="{29795822-1777-40A3-8A7F-794ECF75B439}" destId="{9DE62C01-E87F-45FF-B622-BE00A1783FA7}" srcOrd="1" destOrd="0" presId="urn:microsoft.com/office/officeart/2005/8/layout/hierarchy1"/>
    <dgm:cxn modelId="{1496E439-6C7B-4416-9C17-F222ABC5F158}" type="presParOf" srcId="{9DE62C01-E87F-45FF-B622-BE00A1783FA7}" destId="{CF1D83C8-AF64-4E59-8182-D4BD4C1A3323}" srcOrd="0" destOrd="0" presId="urn:microsoft.com/office/officeart/2005/8/layout/hierarchy1"/>
    <dgm:cxn modelId="{8E778AC6-E0A5-43C7-9A98-B341AFB69A95}" type="presParOf" srcId="{CF1D83C8-AF64-4E59-8182-D4BD4C1A3323}" destId="{F4901C98-16C3-44E0-B7CA-7BA7C65EB8FF}" srcOrd="0" destOrd="0" presId="urn:microsoft.com/office/officeart/2005/8/layout/hierarchy1"/>
    <dgm:cxn modelId="{18D9785D-7B0F-416F-8AB6-9BF5DF5FF43D}" type="presParOf" srcId="{CF1D83C8-AF64-4E59-8182-D4BD4C1A3323}" destId="{A78CF9D1-26B6-4666-BF53-CC80DF4333F1}" srcOrd="1" destOrd="0" presId="urn:microsoft.com/office/officeart/2005/8/layout/hierarchy1"/>
    <dgm:cxn modelId="{9509119E-C7C0-4FBA-91D0-4581F6FE09BD}" type="presParOf" srcId="{9DE62C01-E87F-45FF-B622-BE00A1783FA7}" destId="{0B8E60CE-41BD-47FD-BBFE-FB556AD9B89B}" srcOrd="1" destOrd="0" presId="urn:microsoft.com/office/officeart/2005/8/layout/hierarchy1"/>
    <dgm:cxn modelId="{CAE9B2C1-37BD-4D15-99A2-9E82AEC4D575}" type="presParOf" srcId="{29795822-1777-40A3-8A7F-794ECF75B439}" destId="{9AB47810-37AE-415F-AE08-BF5877DA3F3D}" srcOrd="2" destOrd="0" presId="urn:microsoft.com/office/officeart/2005/8/layout/hierarchy1"/>
    <dgm:cxn modelId="{9DE162DC-588F-47DB-9B2F-2494AAC10DE6}" type="presParOf" srcId="{9AB47810-37AE-415F-AE08-BF5877DA3F3D}" destId="{B9C13CC7-31E5-48BA-932A-BB7A6BF1E272}" srcOrd="0" destOrd="0" presId="urn:microsoft.com/office/officeart/2005/8/layout/hierarchy1"/>
    <dgm:cxn modelId="{7F9E2E95-982F-47AF-84DB-227E198191C0}" type="presParOf" srcId="{B9C13CC7-31E5-48BA-932A-BB7A6BF1E272}" destId="{DFA51428-615A-4953-8472-D70B2F0FF510}" srcOrd="0" destOrd="0" presId="urn:microsoft.com/office/officeart/2005/8/layout/hierarchy1"/>
    <dgm:cxn modelId="{0C189F3E-AB41-4F79-A102-4C24E1371012}" type="presParOf" srcId="{B9C13CC7-31E5-48BA-932A-BB7A6BF1E272}" destId="{9CCC8F23-A650-4740-BEA4-6C83909F404F}" srcOrd="1" destOrd="0" presId="urn:microsoft.com/office/officeart/2005/8/layout/hierarchy1"/>
    <dgm:cxn modelId="{9D83224F-DA84-42B1-99B9-FEA4445FA0E1}" type="presParOf" srcId="{9AB47810-37AE-415F-AE08-BF5877DA3F3D}" destId="{678D8FC8-4A3E-43BC-AC5A-A9C76EFAB4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0E739C-8887-4C6B-9795-0845EE4AFB8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2E46CCD-E98B-42B2-A11F-EEE4E074E6DA}">
      <dgm:prSet phldrT="[Text]" custT="1"/>
      <dgm:spPr/>
      <dgm:t>
        <a:bodyPr/>
        <a:lstStyle/>
        <a:p>
          <a:r>
            <a:rPr lang="el-GR" sz="1600" dirty="0">
              <a:solidFill>
                <a:schemeClr val="tx1">
                  <a:lumMod val="75000"/>
                  <a:lumOff val="25000"/>
                </a:schemeClr>
              </a:solidFill>
            </a:rPr>
            <a:t>γίνεται ανταλλαγή μεταξύ δηλωτέου </a:t>
          </a:r>
          <a:r>
            <a:rPr lang="el-GR" sz="1600" dirty="0" err="1">
              <a:solidFill>
                <a:schemeClr val="tx1">
                  <a:lumMod val="75000"/>
                  <a:lumOff val="25000"/>
                </a:schemeClr>
              </a:solidFill>
            </a:rPr>
            <a:t>κρυπτοστοιχείου</a:t>
          </a:r>
          <a:r>
            <a:rPr lang="el-GR" sz="1600" dirty="0">
              <a:solidFill>
                <a:schemeClr val="tx1">
                  <a:lumMod val="75000"/>
                  <a:lumOff val="25000"/>
                </a:schemeClr>
              </a:solidFill>
            </a:rPr>
            <a:t> και επίσημου νομίσματος και</a:t>
          </a:r>
        </a:p>
      </dgm:t>
    </dgm:pt>
    <dgm:pt modelId="{18E3B215-CD92-4075-988C-96F94B0CD8C5}" type="parTrans" cxnId="{498C55A1-EA20-4784-AD29-3749606C858F}">
      <dgm:prSet/>
      <dgm:spPr/>
      <dgm:t>
        <a:bodyPr/>
        <a:lstStyle/>
        <a:p>
          <a:endParaRPr lang="el-GR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0E25CC6-B091-4422-88FA-7BE9615CC950}" type="sibTrans" cxnId="{498C55A1-EA20-4784-AD29-3749606C858F}">
      <dgm:prSet/>
      <dgm:spPr/>
      <dgm:t>
        <a:bodyPr/>
        <a:lstStyle/>
        <a:p>
          <a:endParaRPr lang="el-GR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7F2B000-4FDF-4FF0-B972-10AA72F24B4F}">
      <dgm:prSet phldrT="[Text]" custT="1"/>
      <dgm:spPr/>
      <dgm:t>
        <a:bodyPr/>
        <a:lstStyle/>
        <a:p>
          <a:r>
            <a:rPr lang="el-GR" sz="1600" dirty="0">
              <a:solidFill>
                <a:schemeClr val="tx1">
                  <a:lumMod val="75000"/>
                  <a:lumOff val="25000"/>
                </a:schemeClr>
              </a:solidFill>
            </a:rPr>
            <a:t>γίνεται μεταφορά  </a:t>
          </a:r>
          <a:r>
            <a:rPr lang="el-GR" sz="1600" dirty="0" err="1">
              <a:solidFill>
                <a:schemeClr val="tx1">
                  <a:lumMod val="75000"/>
                  <a:lumOff val="25000"/>
                </a:schemeClr>
              </a:solidFill>
            </a:rPr>
            <a:t>κρυπτοστοιχείου</a:t>
          </a:r>
          <a:r>
            <a:rPr lang="el-GR" sz="1600" dirty="0">
              <a:solidFill>
                <a:schemeClr val="tx1">
                  <a:lumMod val="75000"/>
                  <a:lumOff val="25000"/>
                </a:schemeClr>
              </a:solidFill>
            </a:rPr>
            <a:t>  από ή προς τη διεύθυνση ή το λογαριασμό </a:t>
          </a:r>
          <a:r>
            <a:rPr lang="el-GR" sz="1600" dirty="0" err="1">
              <a:solidFill>
                <a:schemeClr val="tx1">
                  <a:lumMod val="75000"/>
                  <a:lumOff val="25000"/>
                </a:schemeClr>
              </a:solidFill>
            </a:rPr>
            <a:t>κρυπτοστοιχείου</a:t>
          </a:r>
          <a:r>
            <a:rPr lang="el-GR" sz="1600" dirty="0">
              <a:solidFill>
                <a:schemeClr val="tx1">
                  <a:lumMod val="75000"/>
                  <a:lumOff val="25000"/>
                </a:schemeClr>
              </a:solidFill>
            </a:rPr>
            <a:t> χρήστη άλλου από εκείνον που τηρείται από τον </a:t>
          </a:r>
          <a:r>
            <a:rPr lang="el-GR" sz="1600" dirty="0" err="1">
              <a:solidFill>
                <a:schemeClr val="tx1">
                  <a:lumMod val="75000"/>
                  <a:lumOff val="25000"/>
                </a:schemeClr>
              </a:solidFill>
            </a:rPr>
            <a:t>πάροχο</a:t>
          </a:r>
          <a:r>
            <a:rPr lang="el-GR" sz="1600" dirty="0">
              <a:solidFill>
                <a:schemeClr val="tx1">
                  <a:lumMod val="75000"/>
                  <a:lumOff val="25000"/>
                </a:schemeClr>
              </a:solidFill>
            </a:rPr>
            <a:t> Υπηρεσιών </a:t>
          </a:r>
          <a:r>
            <a:rPr lang="el-GR" sz="1600" dirty="0" err="1">
              <a:solidFill>
                <a:schemeClr val="tx1">
                  <a:lumMod val="75000"/>
                  <a:lumOff val="25000"/>
                </a:schemeClr>
              </a:solidFill>
            </a:rPr>
            <a:t>Κρυπτοστοιχείων</a:t>
          </a:r>
          <a:r>
            <a:rPr lang="el-GR" sz="1600" dirty="0">
              <a:solidFill>
                <a:schemeClr val="tx1">
                  <a:lumMod val="75000"/>
                  <a:lumOff val="25000"/>
                </a:schemeClr>
              </a:solidFill>
            </a:rPr>
            <a:t> για τον ίδιο χρήστη. </a:t>
          </a:r>
        </a:p>
      </dgm:t>
    </dgm:pt>
    <dgm:pt modelId="{D909B25E-A9F3-40FE-884E-9A5CF01A4DC9}" type="parTrans" cxnId="{5A36B95C-F47D-40AC-998D-6DB405E3B03C}">
      <dgm:prSet/>
      <dgm:spPr/>
      <dgm:t>
        <a:bodyPr/>
        <a:lstStyle/>
        <a:p>
          <a:endParaRPr lang="el-GR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D63C467-8190-42E9-B8A1-5D50DB844A2F}" type="sibTrans" cxnId="{5A36B95C-F47D-40AC-998D-6DB405E3B03C}">
      <dgm:prSet/>
      <dgm:spPr/>
      <dgm:t>
        <a:bodyPr/>
        <a:lstStyle/>
        <a:p>
          <a:endParaRPr lang="el-GR" sz="20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E6B03CD-167A-42C8-B0EA-F5DADEBB8BE4}" type="pres">
      <dgm:prSet presAssocID="{930E739C-8887-4C6B-9795-0845EE4AFB8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807FD5-E501-49DD-91E6-E032320BE61C}" type="pres">
      <dgm:prSet presAssocID="{32E46CCD-E98B-42B2-A11F-EEE4E074E6DA}" presName="hierRoot1" presStyleCnt="0">
        <dgm:presLayoutVars>
          <dgm:hierBranch val="init"/>
        </dgm:presLayoutVars>
      </dgm:prSet>
      <dgm:spPr/>
    </dgm:pt>
    <dgm:pt modelId="{FB58E694-39E2-435A-86D0-2D58D2962B27}" type="pres">
      <dgm:prSet presAssocID="{32E46CCD-E98B-42B2-A11F-EEE4E074E6DA}" presName="rootComposite1" presStyleCnt="0"/>
      <dgm:spPr/>
    </dgm:pt>
    <dgm:pt modelId="{493ECA2E-036C-494F-8E6B-73ED41AA9B3F}" type="pres">
      <dgm:prSet presAssocID="{32E46CCD-E98B-42B2-A11F-EEE4E074E6DA}" presName="rootText1" presStyleLbl="alignAcc1" presStyleIdx="0" presStyleCnt="0" custScaleX="135062">
        <dgm:presLayoutVars>
          <dgm:chPref val="3"/>
        </dgm:presLayoutVars>
      </dgm:prSet>
      <dgm:spPr/>
    </dgm:pt>
    <dgm:pt modelId="{0EEA382C-6C36-4E6F-BFB1-F8A11C92503F}" type="pres">
      <dgm:prSet presAssocID="{32E46CCD-E98B-42B2-A11F-EEE4E074E6DA}" presName="topArc1" presStyleLbl="parChTrans1D1" presStyleIdx="0" presStyleCnt="4"/>
      <dgm:spPr/>
    </dgm:pt>
    <dgm:pt modelId="{FC9D7108-5AE9-42B6-B8DE-40F415434187}" type="pres">
      <dgm:prSet presAssocID="{32E46CCD-E98B-42B2-A11F-EEE4E074E6DA}" presName="bottomArc1" presStyleLbl="parChTrans1D1" presStyleIdx="1" presStyleCnt="4"/>
      <dgm:spPr/>
    </dgm:pt>
    <dgm:pt modelId="{E7191929-9633-4F9D-9E9E-421D80C66F0A}" type="pres">
      <dgm:prSet presAssocID="{32E46CCD-E98B-42B2-A11F-EEE4E074E6DA}" presName="topConnNode1" presStyleLbl="node1" presStyleIdx="0" presStyleCnt="0"/>
      <dgm:spPr/>
    </dgm:pt>
    <dgm:pt modelId="{5FFFF89F-77A7-4763-AF9F-5D3EC4C4D1C2}" type="pres">
      <dgm:prSet presAssocID="{32E46CCD-E98B-42B2-A11F-EEE4E074E6DA}" presName="hierChild2" presStyleCnt="0"/>
      <dgm:spPr/>
    </dgm:pt>
    <dgm:pt modelId="{DC03300C-067C-46D4-8211-394EFC585CD6}" type="pres">
      <dgm:prSet presAssocID="{D909B25E-A9F3-40FE-884E-9A5CF01A4DC9}" presName="Name28" presStyleLbl="parChTrans1D2" presStyleIdx="0" presStyleCnt="1"/>
      <dgm:spPr/>
    </dgm:pt>
    <dgm:pt modelId="{BCE53D15-4C53-4C6B-A8F9-17185A5EDE22}" type="pres">
      <dgm:prSet presAssocID="{77F2B000-4FDF-4FF0-B972-10AA72F24B4F}" presName="hierRoot2" presStyleCnt="0">
        <dgm:presLayoutVars>
          <dgm:hierBranch val="init"/>
        </dgm:presLayoutVars>
      </dgm:prSet>
      <dgm:spPr/>
    </dgm:pt>
    <dgm:pt modelId="{E55E84AF-1BBB-4BF9-B8B6-4190B6647AC7}" type="pres">
      <dgm:prSet presAssocID="{77F2B000-4FDF-4FF0-B972-10AA72F24B4F}" presName="rootComposite2" presStyleCnt="0"/>
      <dgm:spPr/>
    </dgm:pt>
    <dgm:pt modelId="{DB5DFF5E-3644-477D-A691-AD445A45B0C5}" type="pres">
      <dgm:prSet presAssocID="{77F2B000-4FDF-4FF0-B972-10AA72F24B4F}" presName="rootText2" presStyleLbl="alignAcc1" presStyleIdx="0" presStyleCnt="0" custScaleX="140522">
        <dgm:presLayoutVars>
          <dgm:chPref val="3"/>
        </dgm:presLayoutVars>
      </dgm:prSet>
      <dgm:spPr/>
    </dgm:pt>
    <dgm:pt modelId="{1A00C0CD-2319-4FB3-9182-426F726B4B51}" type="pres">
      <dgm:prSet presAssocID="{77F2B000-4FDF-4FF0-B972-10AA72F24B4F}" presName="topArc2" presStyleLbl="parChTrans1D1" presStyleIdx="2" presStyleCnt="4"/>
      <dgm:spPr/>
    </dgm:pt>
    <dgm:pt modelId="{30F82797-2B10-4417-9321-A496EFA2C4C1}" type="pres">
      <dgm:prSet presAssocID="{77F2B000-4FDF-4FF0-B972-10AA72F24B4F}" presName="bottomArc2" presStyleLbl="parChTrans1D1" presStyleIdx="3" presStyleCnt="4"/>
      <dgm:spPr/>
    </dgm:pt>
    <dgm:pt modelId="{6298BF59-E415-4E1B-821E-B1E218E043B6}" type="pres">
      <dgm:prSet presAssocID="{77F2B000-4FDF-4FF0-B972-10AA72F24B4F}" presName="topConnNode2" presStyleLbl="node2" presStyleIdx="0" presStyleCnt="0"/>
      <dgm:spPr/>
    </dgm:pt>
    <dgm:pt modelId="{A774D0F6-9C49-490F-98D1-2A237741B769}" type="pres">
      <dgm:prSet presAssocID="{77F2B000-4FDF-4FF0-B972-10AA72F24B4F}" presName="hierChild4" presStyleCnt="0"/>
      <dgm:spPr/>
    </dgm:pt>
    <dgm:pt modelId="{C141DFDE-9067-4D48-B806-254E62B11BE3}" type="pres">
      <dgm:prSet presAssocID="{77F2B000-4FDF-4FF0-B972-10AA72F24B4F}" presName="hierChild5" presStyleCnt="0"/>
      <dgm:spPr/>
    </dgm:pt>
    <dgm:pt modelId="{767C0FB5-4236-4F0F-A4A1-BCDF37D792C3}" type="pres">
      <dgm:prSet presAssocID="{32E46CCD-E98B-42B2-A11F-EEE4E074E6DA}" presName="hierChild3" presStyleCnt="0"/>
      <dgm:spPr/>
    </dgm:pt>
  </dgm:ptLst>
  <dgm:cxnLst>
    <dgm:cxn modelId="{5A36B95C-F47D-40AC-998D-6DB405E3B03C}" srcId="{32E46CCD-E98B-42B2-A11F-EEE4E074E6DA}" destId="{77F2B000-4FDF-4FF0-B972-10AA72F24B4F}" srcOrd="0" destOrd="0" parTransId="{D909B25E-A9F3-40FE-884E-9A5CF01A4DC9}" sibTransId="{2D63C467-8190-42E9-B8A1-5D50DB844A2F}"/>
    <dgm:cxn modelId="{1648D145-E958-4E5A-A623-D7F20A9A9D59}" type="presOf" srcId="{D909B25E-A9F3-40FE-884E-9A5CF01A4DC9}" destId="{DC03300C-067C-46D4-8211-394EFC585CD6}" srcOrd="0" destOrd="0" presId="urn:microsoft.com/office/officeart/2008/layout/HalfCircleOrganizationChart"/>
    <dgm:cxn modelId="{9F3D4C8B-05D7-4070-B739-2BA36C87E177}" type="presOf" srcId="{930E739C-8887-4C6B-9795-0845EE4AFB85}" destId="{EE6B03CD-167A-42C8-B0EA-F5DADEBB8BE4}" srcOrd="0" destOrd="0" presId="urn:microsoft.com/office/officeart/2008/layout/HalfCircleOrganizationChart"/>
    <dgm:cxn modelId="{498C55A1-EA20-4784-AD29-3749606C858F}" srcId="{930E739C-8887-4C6B-9795-0845EE4AFB85}" destId="{32E46CCD-E98B-42B2-A11F-EEE4E074E6DA}" srcOrd="0" destOrd="0" parTransId="{18E3B215-CD92-4075-988C-96F94B0CD8C5}" sibTransId="{50E25CC6-B091-4422-88FA-7BE9615CC950}"/>
    <dgm:cxn modelId="{D64B00AA-86F5-4B16-BE81-DE53876AFADA}" type="presOf" srcId="{32E46CCD-E98B-42B2-A11F-EEE4E074E6DA}" destId="{E7191929-9633-4F9D-9E9E-421D80C66F0A}" srcOrd="1" destOrd="0" presId="urn:microsoft.com/office/officeart/2008/layout/HalfCircleOrganizationChart"/>
    <dgm:cxn modelId="{02EA7FB0-841B-43C7-8421-73592755A107}" type="presOf" srcId="{77F2B000-4FDF-4FF0-B972-10AA72F24B4F}" destId="{6298BF59-E415-4E1B-821E-B1E218E043B6}" srcOrd="1" destOrd="0" presId="urn:microsoft.com/office/officeart/2008/layout/HalfCircleOrganizationChart"/>
    <dgm:cxn modelId="{FF0BA4B3-D24E-4904-95CA-72798057C2DB}" type="presOf" srcId="{32E46CCD-E98B-42B2-A11F-EEE4E074E6DA}" destId="{493ECA2E-036C-494F-8E6B-73ED41AA9B3F}" srcOrd="0" destOrd="0" presId="urn:microsoft.com/office/officeart/2008/layout/HalfCircleOrganizationChart"/>
    <dgm:cxn modelId="{206FA5DE-938F-46AD-BC7F-30913440002D}" type="presOf" srcId="{77F2B000-4FDF-4FF0-B972-10AA72F24B4F}" destId="{DB5DFF5E-3644-477D-A691-AD445A45B0C5}" srcOrd="0" destOrd="0" presId="urn:microsoft.com/office/officeart/2008/layout/HalfCircleOrganizationChart"/>
    <dgm:cxn modelId="{536E4FC5-13FA-473E-BF39-E1B3AE81CD77}" type="presParOf" srcId="{EE6B03CD-167A-42C8-B0EA-F5DADEBB8BE4}" destId="{A2807FD5-E501-49DD-91E6-E032320BE61C}" srcOrd="0" destOrd="0" presId="urn:microsoft.com/office/officeart/2008/layout/HalfCircleOrganizationChart"/>
    <dgm:cxn modelId="{E4D4D134-2659-45FC-885B-70CEE0CC50CA}" type="presParOf" srcId="{A2807FD5-E501-49DD-91E6-E032320BE61C}" destId="{FB58E694-39E2-435A-86D0-2D58D2962B27}" srcOrd="0" destOrd="0" presId="urn:microsoft.com/office/officeart/2008/layout/HalfCircleOrganizationChart"/>
    <dgm:cxn modelId="{78EE3C68-D18C-4FD7-A220-C7807172589F}" type="presParOf" srcId="{FB58E694-39E2-435A-86D0-2D58D2962B27}" destId="{493ECA2E-036C-494F-8E6B-73ED41AA9B3F}" srcOrd="0" destOrd="0" presId="urn:microsoft.com/office/officeart/2008/layout/HalfCircleOrganizationChart"/>
    <dgm:cxn modelId="{D8E17A3F-CD80-4923-9A1D-91B23060F10C}" type="presParOf" srcId="{FB58E694-39E2-435A-86D0-2D58D2962B27}" destId="{0EEA382C-6C36-4E6F-BFB1-F8A11C92503F}" srcOrd="1" destOrd="0" presId="urn:microsoft.com/office/officeart/2008/layout/HalfCircleOrganizationChart"/>
    <dgm:cxn modelId="{78FF7AFE-F9DE-4DAA-ADC1-C6C046B10CFE}" type="presParOf" srcId="{FB58E694-39E2-435A-86D0-2D58D2962B27}" destId="{FC9D7108-5AE9-42B6-B8DE-40F415434187}" srcOrd="2" destOrd="0" presId="urn:microsoft.com/office/officeart/2008/layout/HalfCircleOrganizationChart"/>
    <dgm:cxn modelId="{2ADC84D1-0F14-467A-B49C-043507F2B7B1}" type="presParOf" srcId="{FB58E694-39E2-435A-86D0-2D58D2962B27}" destId="{E7191929-9633-4F9D-9E9E-421D80C66F0A}" srcOrd="3" destOrd="0" presId="urn:microsoft.com/office/officeart/2008/layout/HalfCircleOrganizationChart"/>
    <dgm:cxn modelId="{0C60C611-7DEB-48A5-B5CA-09DC5D9DDAF0}" type="presParOf" srcId="{A2807FD5-E501-49DD-91E6-E032320BE61C}" destId="{5FFFF89F-77A7-4763-AF9F-5D3EC4C4D1C2}" srcOrd="1" destOrd="0" presId="urn:microsoft.com/office/officeart/2008/layout/HalfCircleOrganizationChart"/>
    <dgm:cxn modelId="{B619524F-921E-4FC6-BDDD-F17EE7346A0B}" type="presParOf" srcId="{5FFFF89F-77A7-4763-AF9F-5D3EC4C4D1C2}" destId="{DC03300C-067C-46D4-8211-394EFC585CD6}" srcOrd="0" destOrd="0" presId="urn:microsoft.com/office/officeart/2008/layout/HalfCircleOrganizationChart"/>
    <dgm:cxn modelId="{7FA1DFBC-C138-4398-83F8-BD1F7FF1152F}" type="presParOf" srcId="{5FFFF89F-77A7-4763-AF9F-5D3EC4C4D1C2}" destId="{BCE53D15-4C53-4C6B-A8F9-17185A5EDE22}" srcOrd="1" destOrd="0" presId="urn:microsoft.com/office/officeart/2008/layout/HalfCircleOrganizationChart"/>
    <dgm:cxn modelId="{57923E05-C37C-4CF6-864F-806BB8EAD991}" type="presParOf" srcId="{BCE53D15-4C53-4C6B-A8F9-17185A5EDE22}" destId="{E55E84AF-1BBB-4BF9-B8B6-4190B6647AC7}" srcOrd="0" destOrd="0" presId="urn:microsoft.com/office/officeart/2008/layout/HalfCircleOrganizationChart"/>
    <dgm:cxn modelId="{948DC7C2-6940-41B9-9C22-C8236DE12709}" type="presParOf" srcId="{E55E84AF-1BBB-4BF9-B8B6-4190B6647AC7}" destId="{DB5DFF5E-3644-477D-A691-AD445A45B0C5}" srcOrd="0" destOrd="0" presId="urn:microsoft.com/office/officeart/2008/layout/HalfCircleOrganizationChart"/>
    <dgm:cxn modelId="{70CD20D5-4646-4BCD-83D2-2D952F4AC008}" type="presParOf" srcId="{E55E84AF-1BBB-4BF9-B8B6-4190B6647AC7}" destId="{1A00C0CD-2319-4FB3-9182-426F726B4B51}" srcOrd="1" destOrd="0" presId="urn:microsoft.com/office/officeart/2008/layout/HalfCircleOrganizationChart"/>
    <dgm:cxn modelId="{3EC83B1A-CAC7-4F34-8D5D-6792E0EB080A}" type="presParOf" srcId="{E55E84AF-1BBB-4BF9-B8B6-4190B6647AC7}" destId="{30F82797-2B10-4417-9321-A496EFA2C4C1}" srcOrd="2" destOrd="0" presId="urn:microsoft.com/office/officeart/2008/layout/HalfCircleOrganizationChart"/>
    <dgm:cxn modelId="{84B5598C-4547-4880-A04D-809AC7CFE9F9}" type="presParOf" srcId="{E55E84AF-1BBB-4BF9-B8B6-4190B6647AC7}" destId="{6298BF59-E415-4E1B-821E-B1E218E043B6}" srcOrd="3" destOrd="0" presId="urn:microsoft.com/office/officeart/2008/layout/HalfCircleOrganizationChart"/>
    <dgm:cxn modelId="{7AEE8D12-5C6B-4D4E-9086-FBBA39D418AB}" type="presParOf" srcId="{BCE53D15-4C53-4C6B-A8F9-17185A5EDE22}" destId="{A774D0F6-9C49-490F-98D1-2A237741B769}" srcOrd="1" destOrd="0" presId="urn:microsoft.com/office/officeart/2008/layout/HalfCircleOrganizationChart"/>
    <dgm:cxn modelId="{4528FFB4-E10D-44A2-9E8D-DB309A0C7DE6}" type="presParOf" srcId="{BCE53D15-4C53-4C6B-A8F9-17185A5EDE22}" destId="{C141DFDE-9067-4D48-B806-254E62B11BE3}" srcOrd="2" destOrd="0" presId="urn:microsoft.com/office/officeart/2008/layout/HalfCircleOrganizationChart"/>
    <dgm:cxn modelId="{B9ABD0F1-ABDC-458B-A1B4-30F78802C6FA}" type="presParOf" srcId="{A2807FD5-E501-49DD-91E6-E032320BE61C}" destId="{767C0FB5-4236-4F0F-A4A1-BCDF37D792C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A0A9FA-6143-4202-833A-0E93A21345BB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7D4AFA1E-9D0E-41C3-A1A9-D9155C268332}">
      <dgm:prSet phldrT="[Text]" custT="1"/>
      <dgm:spPr/>
      <dgm:t>
        <a:bodyPr/>
        <a:lstStyle/>
        <a:p>
          <a:r>
            <a:rPr lang="el-GR" sz="1400" dirty="0"/>
            <a:t>Πληροφορίες για δηλωτέους χρήστες </a:t>
          </a:r>
          <a:r>
            <a:rPr lang="el-GR" sz="1400" dirty="0" err="1"/>
            <a:t>κρυπτοστοιχείων</a:t>
          </a:r>
          <a:r>
            <a:rPr lang="el-GR" sz="1400" dirty="0"/>
            <a:t> </a:t>
          </a:r>
        </a:p>
        <a:p>
          <a:endParaRPr lang="el-GR" sz="1400" dirty="0"/>
        </a:p>
      </dgm:t>
    </dgm:pt>
    <dgm:pt modelId="{DEF0DF97-0CF4-46F2-B61F-9CE1EBDB50C4}" type="parTrans" cxnId="{53A9A4EB-20FA-49F4-91BD-35B2B1C1AA2E}">
      <dgm:prSet/>
      <dgm:spPr/>
      <dgm:t>
        <a:bodyPr/>
        <a:lstStyle/>
        <a:p>
          <a:endParaRPr lang="el-GR" sz="1400"/>
        </a:p>
      </dgm:t>
    </dgm:pt>
    <dgm:pt modelId="{6A50862E-F0B4-4A14-8E28-F70F115B45AB}" type="sibTrans" cxnId="{53A9A4EB-20FA-49F4-91BD-35B2B1C1AA2E}">
      <dgm:prSet/>
      <dgm:spPr/>
      <dgm:t>
        <a:bodyPr/>
        <a:lstStyle/>
        <a:p>
          <a:endParaRPr lang="el-GR" sz="1400"/>
        </a:p>
      </dgm:t>
    </dgm:pt>
    <dgm:pt modelId="{40BFB7C9-EFE8-4670-ABCE-FEB800DB7FB4}">
      <dgm:prSet phldrT="[Text]" custT="1"/>
      <dgm:spPr/>
      <dgm:t>
        <a:bodyPr/>
        <a:lstStyle/>
        <a:p>
          <a:r>
            <a:rPr lang="el-GR" sz="1400" dirty="0"/>
            <a:t>όνομα/επωνυμία </a:t>
          </a:r>
        </a:p>
      </dgm:t>
    </dgm:pt>
    <dgm:pt modelId="{0FE5F1BC-436F-4992-B20B-CDCFE0DCAB0E}" type="parTrans" cxnId="{95F9320F-180E-4A1F-AE58-3478A9F7BBC2}">
      <dgm:prSet/>
      <dgm:spPr/>
      <dgm:t>
        <a:bodyPr/>
        <a:lstStyle/>
        <a:p>
          <a:endParaRPr lang="el-GR" sz="1400"/>
        </a:p>
      </dgm:t>
    </dgm:pt>
    <dgm:pt modelId="{E0821F03-4250-4398-8D4A-AFDC6A2AC3FB}" type="sibTrans" cxnId="{95F9320F-180E-4A1F-AE58-3478A9F7BBC2}">
      <dgm:prSet/>
      <dgm:spPr/>
      <dgm:t>
        <a:bodyPr/>
        <a:lstStyle/>
        <a:p>
          <a:endParaRPr lang="el-GR" sz="1400"/>
        </a:p>
      </dgm:t>
    </dgm:pt>
    <dgm:pt modelId="{0856C9A4-3F42-4455-BBA7-ACC35A8CE9CF}">
      <dgm:prSet phldrT="[Text]" custT="1"/>
      <dgm:spPr/>
      <dgm:t>
        <a:bodyPr/>
        <a:lstStyle/>
        <a:p>
          <a:r>
            <a:rPr lang="el-GR" sz="1400" dirty="0"/>
            <a:t>στοιχεία διεύθυνσης κατοικίας / έδρας</a:t>
          </a:r>
        </a:p>
      </dgm:t>
    </dgm:pt>
    <dgm:pt modelId="{535243A5-3552-4C9D-B61E-48B611F3C0CE}" type="parTrans" cxnId="{9727D04D-42EE-4DF0-82AA-D6322283E387}">
      <dgm:prSet/>
      <dgm:spPr/>
      <dgm:t>
        <a:bodyPr/>
        <a:lstStyle/>
        <a:p>
          <a:endParaRPr lang="el-GR" sz="1400"/>
        </a:p>
      </dgm:t>
    </dgm:pt>
    <dgm:pt modelId="{FBCDB6C2-9919-4B7D-ADEF-D468BB9D8284}" type="sibTrans" cxnId="{9727D04D-42EE-4DF0-82AA-D6322283E387}">
      <dgm:prSet/>
      <dgm:spPr/>
      <dgm:t>
        <a:bodyPr/>
        <a:lstStyle/>
        <a:p>
          <a:endParaRPr lang="el-GR" sz="1400"/>
        </a:p>
      </dgm:t>
    </dgm:pt>
    <dgm:pt modelId="{E6089C3D-A56A-4CE6-8551-5AE8EB6B387A}">
      <dgm:prSet phldrT="[Text]" custT="1"/>
      <dgm:spPr/>
      <dgm:t>
        <a:bodyPr/>
        <a:lstStyle/>
        <a:p>
          <a:r>
            <a:rPr lang="el-GR" sz="1400" dirty="0"/>
            <a:t>Πληροφορίες για τον δηλούντα </a:t>
          </a:r>
          <a:r>
            <a:rPr lang="el-GR" sz="1400" dirty="0" err="1"/>
            <a:t>πάροχο</a:t>
          </a:r>
          <a:r>
            <a:rPr lang="el-GR" sz="1400" dirty="0"/>
            <a:t> υπηρεσιών </a:t>
          </a:r>
          <a:r>
            <a:rPr lang="el-GR" sz="1400" dirty="0" err="1"/>
            <a:t>κρυπτοστοιχείων</a:t>
          </a:r>
          <a:r>
            <a:rPr lang="el-GR" sz="1400" dirty="0"/>
            <a:t> </a:t>
          </a:r>
        </a:p>
        <a:p>
          <a:endParaRPr lang="el-GR" sz="1400" dirty="0"/>
        </a:p>
      </dgm:t>
    </dgm:pt>
    <dgm:pt modelId="{B58B001A-95E4-477C-9CBF-79C630C0CE9E}" type="parTrans" cxnId="{C1DD8824-716A-4BBD-94E1-A5EF734DE457}">
      <dgm:prSet/>
      <dgm:spPr/>
      <dgm:t>
        <a:bodyPr/>
        <a:lstStyle/>
        <a:p>
          <a:endParaRPr lang="el-GR" sz="1400"/>
        </a:p>
      </dgm:t>
    </dgm:pt>
    <dgm:pt modelId="{569845A4-5C39-46DD-AA50-470F279A3015}" type="sibTrans" cxnId="{C1DD8824-716A-4BBD-94E1-A5EF734DE457}">
      <dgm:prSet/>
      <dgm:spPr/>
      <dgm:t>
        <a:bodyPr/>
        <a:lstStyle/>
        <a:p>
          <a:endParaRPr lang="el-GR" sz="1400"/>
        </a:p>
      </dgm:t>
    </dgm:pt>
    <dgm:pt modelId="{878258CF-D10B-4AA0-B8E9-2773A8459781}">
      <dgm:prSet phldrT="[Text]" custT="1"/>
      <dgm:spPr/>
      <dgm:t>
        <a:bodyPr/>
        <a:lstStyle/>
        <a:p>
          <a:r>
            <a:rPr lang="el-GR" sz="1400" dirty="0"/>
            <a:t>Επωνυμία</a:t>
          </a:r>
        </a:p>
      </dgm:t>
    </dgm:pt>
    <dgm:pt modelId="{2FDBD21E-E040-4414-BA85-7A79A140B1C2}" type="parTrans" cxnId="{9B30E1D2-CBB7-44C9-8CCA-E664EA8C8922}">
      <dgm:prSet/>
      <dgm:spPr/>
      <dgm:t>
        <a:bodyPr/>
        <a:lstStyle/>
        <a:p>
          <a:endParaRPr lang="el-GR" sz="1400"/>
        </a:p>
      </dgm:t>
    </dgm:pt>
    <dgm:pt modelId="{62C0BF43-FB51-440F-95A2-4F8D0E57AFF1}" type="sibTrans" cxnId="{9B30E1D2-CBB7-44C9-8CCA-E664EA8C8922}">
      <dgm:prSet/>
      <dgm:spPr/>
      <dgm:t>
        <a:bodyPr/>
        <a:lstStyle/>
        <a:p>
          <a:endParaRPr lang="el-GR" sz="1400"/>
        </a:p>
      </dgm:t>
    </dgm:pt>
    <dgm:pt modelId="{7BC5F7EA-7C39-498B-91D2-340562B9C866}">
      <dgm:prSet phldrT="[Text]" custT="1"/>
      <dgm:spPr/>
      <dgm:t>
        <a:bodyPr/>
        <a:lstStyle/>
        <a:p>
          <a:r>
            <a:rPr lang="el-GR" sz="1400" dirty="0"/>
            <a:t>κατοικία/έδρα</a:t>
          </a:r>
        </a:p>
      </dgm:t>
    </dgm:pt>
    <dgm:pt modelId="{0F61077F-6D1D-4841-BE3E-33433B2D569A}" type="parTrans" cxnId="{C9F5EE31-1B2E-45C0-9DE8-C8CA7B3D3E61}">
      <dgm:prSet/>
      <dgm:spPr/>
      <dgm:t>
        <a:bodyPr/>
        <a:lstStyle/>
        <a:p>
          <a:endParaRPr lang="el-GR" sz="1400"/>
        </a:p>
      </dgm:t>
    </dgm:pt>
    <dgm:pt modelId="{5209FB75-8527-4731-B7FB-E27DAC8FFC5B}" type="sibTrans" cxnId="{C9F5EE31-1B2E-45C0-9DE8-C8CA7B3D3E61}">
      <dgm:prSet/>
      <dgm:spPr/>
      <dgm:t>
        <a:bodyPr/>
        <a:lstStyle/>
        <a:p>
          <a:endParaRPr lang="el-GR" sz="1400"/>
        </a:p>
      </dgm:t>
    </dgm:pt>
    <dgm:pt modelId="{92F3BE68-5EF7-4619-A245-434C9670E0D8}">
      <dgm:prSet phldrT="[Text]" custT="1"/>
      <dgm:spPr/>
      <dgm:t>
        <a:bodyPr/>
        <a:lstStyle/>
        <a:p>
          <a:r>
            <a:rPr lang="el-GR" sz="1400" dirty="0"/>
            <a:t>Πληροφορίες για τα δηλωτέα </a:t>
          </a:r>
          <a:r>
            <a:rPr lang="el-GR" sz="1400" dirty="0" err="1"/>
            <a:t>κρυπτοστοιχεία</a:t>
          </a:r>
          <a:r>
            <a:rPr lang="el-GR" sz="1400" dirty="0"/>
            <a:t> </a:t>
          </a:r>
        </a:p>
        <a:p>
          <a:endParaRPr lang="el-GR" sz="1400" dirty="0"/>
        </a:p>
      </dgm:t>
    </dgm:pt>
    <dgm:pt modelId="{4009EDE2-1A60-4C98-AD43-A58799121E48}" type="parTrans" cxnId="{2DF3F794-FDFB-4669-9E1E-9F0A77487B8D}">
      <dgm:prSet/>
      <dgm:spPr/>
      <dgm:t>
        <a:bodyPr/>
        <a:lstStyle/>
        <a:p>
          <a:endParaRPr lang="el-GR" sz="1400"/>
        </a:p>
      </dgm:t>
    </dgm:pt>
    <dgm:pt modelId="{0F942917-DB23-40B3-9FB8-1D84F5E0D582}" type="sibTrans" cxnId="{2DF3F794-FDFB-4669-9E1E-9F0A77487B8D}">
      <dgm:prSet/>
      <dgm:spPr/>
      <dgm:t>
        <a:bodyPr/>
        <a:lstStyle/>
        <a:p>
          <a:endParaRPr lang="el-GR" sz="1400"/>
        </a:p>
      </dgm:t>
    </dgm:pt>
    <dgm:pt modelId="{C3BE64ED-4331-4DE9-A0F5-8E53E90D85BA}">
      <dgm:prSet phldrT="[Text]" custT="1"/>
      <dgm:spPr/>
      <dgm:t>
        <a:bodyPr/>
        <a:lstStyle/>
        <a:p>
          <a:r>
            <a:rPr lang="el-GR" sz="1400" dirty="0"/>
            <a:t>πλήρης ονομασία και είδος δηλωτέου </a:t>
          </a:r>
          <a:r>
            <a:rPr lang="el-GR" sz="1400" dirty="0" err="1"/>
            <a:t>κρυπτοστοιχείου</a:t>
          </a:r>
          <a:endParaRPr lang="el-GR" sz="1400" dirty="0"/>
        </a:p>
      </dgm:t>
    </dgm:pt>
    <dgm:pt modelId="{5235123F-05DD-4637-93E0-F2420F24E0CF}" type="parTrans" cxnId="{7B64BC00-7F62-4A22-909F-0FF946C460FF}">
      <dgm:prSet/>
      <dgm:spPr/>
      <dgm:t>
        <a:bodyPr/>
        <a:lstStyle/>
        <a:p>
          <a:endParaRPr lang="el-GR" sz="1400"/>
        </a:p>
      </dgm:t>
    </dgm:pt>
    <dgm:pt modelId="{C7172C44-FB1D-4278-A25B-F37FE3D1631A}" type="sibTrans" cxnId="{7B64BC00-7F62-4A22-909F-0FF946C460FF}">
      <dgm:prSet/>
      <dgm:spPr/>
      <dgm:t>
        <a:bodyPr/>
        <a:lstStyle/>
        <a:p>
          <a:endParaRPr lang="el-GR" sz="1400"/>
        </a:p>
      </dgm:t>
    </dgm:pt>
    <dgm:pt modelId="{7D6CB5FC-A315-43C4-ACF7-3218FE49A5A6}">
      <dgm:prSet phldrT="[Text]" custT="1"/>
      <dgm:spPr/>
      <dgm:t>
        <a:bodyPr/>
        <a:lstStyle/>
        <a:p>
          <a:r>
            <a:rPr lang="el-GR" sz="1400" dirty="0"/>
            <a:t>ακαθάριστο ποσό που πληρώθηκε ή εισπράχθηκε, αριθμός μονάδων και αριθμός δηλωτέων συναλλαγών σε σχέση με αποκτήσεις και εκποιήσεις  </a:t>
          </a:r>
          <a:r>
            <a:rPr lang="el-GR" sz="1400" dirty="0" err="1"/>
            <a:t>κρυπτοστοιχείων</a:t>
          </a:r>
          <a:r>
            <a:rPr lang="el-GR" sz="1400" dirty="0"/>
            <a:t> έναντι νομισμάτων</a:t>
          </a:r>
        </a:p>
      </dgm:t>
    </dgm:pt>
    <dgm:pt modelId="{AC95E4E9-005C-4114-B568-A12D2C41CE0B}" type="parTrans" cxnId="{5DC54FBE-6A77-4112-8A4A-6FE4F38B1268}">
      <dgm:prSet/>
      <dgm:spPr/>
      <dgm:t>
        <a:bodyPr/>
        <a:lstStyle/>
        <a:p>
          <a:endParaRPr lang="el-GR" sz="1400"/>
        </a:p>
      </dgm:t>
    </dgm:pt>
    <dgm:pt modelId="{D843D11B-6922-4872-A1BE-C2B538E3A058}" type="sibTrans" cxnId="{5DC54FBE-6A77-4112-8A4A-6FE4F38B1268}">
      <dgm:prSet/>
      <dgm:spPr/>
      <dgm:t>
        <a:bodyPr/>
        <a:lstStyle/>
        <a:p>
          <a:endParaRPr lang="el-GR" sz="1400"/>
        </a:p>
      </dgm:t>
    </dgm:pt>
    <dgm:pt modelId="{56C25B48-7056-4BC1-8E00-5515D0F99C7C}">
      <dgm:prSet phldrT="[Text]" custT="1"/>
      <dgm:spPr/>
      <dgm:t>
        <a:bodyPr/>
        <a:lstStyle/>
        <a:p>
          <a:r>
            <a:rPr lang="el-GR" sz="1400" dirty="0"/>
            <a:t>ΑΦΜ </a:t>
          </a:r>
        </a:p>
      </dgm:t>
    </dgm:pt>
    <dgm:pt modelId="{759082DD-1BBE-4E07-A067-DAB860262384}" type="parTrans" cxnId="{75D08314-3C9D-4D5A-81FD-E1BAADDAC752}">
      <dgm:prSet/>
      <dgm:spPr/>
      <dgm:t>
        <a:bodyPr/>
        <a:lstStyle/>
        <a:p>
          <a:endParaRPr lang="el-GR" sz="1400"/>
        </a:p>
      </dgm:t>
    </dgm:pt>
    <dgm:pt modelId="{E5C5A9BF-A8A2-4C9D-BDB5-7BC8C80123BB}" type="sibTrans" cxnId="{75D08314-3C9D-4D5A-81FD-E1BAADDAC752}">
      <dgm:prSet/>
      <dgm:spPr/>
      <dgm:t>
        <a:bodyPr/>
        <a:lstStyle/>
        <a:p>
          <a:endParaRPr lang="el-GR" sz="1400"/>
        </a:p>
      </dgm:t>
    </dgm:pt>
    <dgm:pt modelId="{07714AEA-9AB9-451A-8A33-D9294984DB70}">
      <dgm:prSet phldrT="[Text]" custT="1"/>
      <dgm:spPr/>
      <dgm:t>
        <a:bodyPr/>
        <a:lstStyle/>
        <a:p>
          <a:r>
            <a:rPr lang="el-GR" sz="1400" dirty="0"/>
            <a:t>ΑΦΜ </a:t>
          </a:r>
          <a:r>
            <a:rPr lang="el-GR" sz="1400" dirty="0" err="1"/>
            <a:t>κλπ</a:t>
          </a:r>
          <a:endParaRPr lang="el-GR" sz="1400" dirty="0"/>
        </a:p>
      </dgm:t>
    </dgm:pt>
    <dgm:pt modelId="{9AB904A0-E102-4023-BA3A-7E943A335396}" type="parTrans" cxnId="{0E018E9C-AEFD-4FB0-8457-519FA5A9E0F1}">
      <dgm:prSet/>
      <dgm:spPr/>
      <dgm:t>
        <a:bodyPr/>
        <a:lstStyle/>
        <a:p>
          <a:endParaRPr lang="el-GR" sz="1400"/>
        </a:p>
      </dgm:t>
    </dgm:pt>
    <dgm:pt modelId="{A0E25B15-C862-4592-B469-44CBDD30CC1D}" type="sibTrans" cxnId="{0E018E9C-AEFD-4FB0-8457-519FA5A9E0F1}">
      <dgm:prSet/>
      <dgm:spPr/>
      <dgm:t>
        <a:bodyPr/>
        <a:lstStyle/>
        <a:p>
          <a:endParaRPr lang="el-GR" sz="1400"/>
        </a:p>
      </dgm:t>
    </dgm:pt>
    <dgm:pt modelId="{ABDC1DF2-0A14-4637-B7AF-F25DBA91B715}">
      <dgm:prSet phldrT="[Text]" custT="1"/>
      <dgm:spPr/>
      <dgm:t>
        <a:bodyPr/>
        <a:lstStyle/>
        <a:p>
          <a:r>
            <a:rPr lang="el-GR" sz="1400" dirty="0"/>
            <a:t>εμπορική αξία, αριθμός μονάδων και αριθμός δηλωτέων συναλλαγών σε σχέση με αποκτήσεις/εκποιήσεις έναντι άλλων </a:t>
          </a:r>
          <a:r>
            <a:rPr lang="el-GR" sz="1400" dirty="0" err="1"/>
            <a:t>κρυπτοστοιχείων</a:t>
          </a:r>
          <a:r>
            <a:rPr lang="el-GR" sz="1400" dirty="0"/>
            <a:t> </a:t>
          </a:r>
          <a:r>
            <a:rPr lang="el-GR" sz="1400" dirty="0" err="1"/>
            <a:t>κλπ</a:t>
          </a:r>
          <a:endParaRPr lang="el-GR" sz="1400" dirty="0"/>
        </a:p>
      </dgm:t>
    </dgm:pt>
    <dgm:pt modelId="{63C2D24F-4845-4694-A419-0F551EA19871}" type="parTrans" cxnId="{D63BABFB-B2BE-4D8A-9DBE-1708E21385C6}">
      <dgm:prSet/>
      <dgm:spPr/>
      <dgm:t>
        <a:bodyPr/>
        <a:lstStyle/>
        <a:p>
          <a:endParaRPr lang="el-GR" sz="1400"/>
        </a:p>
      </dgm:t>
    </dgm:pt>
    <dgm:pt modelId="{0EACC7A6-33CA-4BF5-8FD2-487E86B4E62B}" type="sibTrans" cxnId="{D63BABFB-B2BE-4D8A-9DBE-1708E21385C6}">
      <dgm:prSet/>
      <dgm:spPr/>
      <dgm:t>
        <a:bodyPr/>
        <a:lstStyle/>
        <a:p>
          <a:endParaRPr lang="el-GR" sz="1400"/>
        </a:p>
      </dgm:t>
    </dgm:pt>
    <dgm:pt modelId="{C56574D3-F74E-405E-8788-CBF689865C34}">
      <dgm:prSet phldrT="[Text]" custT="1"/>
      <dgm:spPr/>
      <dgm:t>
        <a:bodyPr/>
        <a:lstStyle/>
        <a:p>
          <a:r>
            <a:rPr lang="el-GR" sz="1400" dirty="0"/>
            <a:t>κράτος-μέλος φορολογικής κατοικίας</a:t>
          </a:r>
        </a:p>
      </dgm:t>
    </dgm:pt>
    <dgm:pt modelId="{48D13A98-337D-4F4B-A33E-A8C0D9A6A080}" type="parTrans" cxnId="{9BAE1DD6-677B-4915-BAB9-31DA3C290B96}">
      <dgm:prSet/>
      <dgm:spPr/>
    </dgm:pt>
    <dgm:pt modelId="{DF040F14-C47F-41B4-97B9-FB4F20D9D862}" type="sibTrans" cxnId="{9BAE1DD6-677B-4915-BAB9-31DA3C290B96}">
      <dgm:prSet/>
      <dgm:spPr/>
    </dgm:pt>
    <dgm:pt modelId="{7DD3FB7F-857A-47C3-8C0A-B13F11540F40}">
      <dgm:prSet phldrT="[Text]" custT="1"/>
      <dgm:spPr/>
      <dgm:t>
        <a:bodyPr/>
        <a:lstStyle/>
        <a:p>
          <a:r>
            <a:rPr lang="el-GR" sz="1400" dirty="0"/>
            <a:t>Ημερομηνία γέννησης (για </a:t>
          </a:r>
          <a:r>
            <a:rPr lang="el-GR" sz="1400" dirty="0" err="1"/>
            <a:t>φπ</a:t>
          </a:r>
          <a:r>
            <a:rPr lang="el-GR" sz="1400" dirty="0"/>
            <a:t>)</a:t>
          </a:r>
        </a:p>
      </dgm:t>
    </dgm:pt>
    <dgm:pt modelId="{F7118E70-08F2-466A-91AA-99CCDF716B08}" type="parTrans" cxnId="{6CEF4957-6D5F-4D69-8B8A-8476E40C78A7}">
      <dgm:prSet/>
      <dgm:spPr/>
    </dgm:pt>
    <dgm:pt modelId="{EE9AC532-8A53-4967-8421-0E344F5A51B5}" type="sibTrans" cxnId="{6CEF4957-6D5F-4D69-8B8A-8476E40C78A7}">
      <dgm:prSet/>
      <dgm:spPr/>
    </dgm:pt>
    <dgm:pt modelId="{2D832C7C-8017-4C92-BF9E-70C1721084A4}" type="pres">
      <dgm:prSet presAssocID="{FFA0A9FA-6143-4202-833A-0E93A21345BB}" presName="Name0" presStyleCnt="0">
        <dgm:presLayoutVars>
          <dgm:dir/>
          <dgm:animLvl val="lvl"/>
          <dgm:resizeHandles val="exact"/>
        </dgm:presLayoutVars>
      </dgm:prSet>
      <dgm:spPr/>
    </dgm:pt>
    <dgm:pt modelId="{1EF33F31-C5A8-4DF2-8F8D-1BC2CB2C52C3}" type="pres">
      <dgm:prSet presAssocID="{7D4AFA1E-9D0E-41C3-A1A9-D9155C268332}" presName="linNode" presStyleCnt="0"/>
      <dgm:spPr/>
    </dgm:pt>
    <dgm:pt modelId="{2E988D07-C4CF-40CB-A8A7-92026A08A63A}" type="pres">
      <dgm:prSet presAssocID="{7D4AFA1E-9D0E-41C3-A1A9-D9155C268332}" presName="parentText" presStyleLbl="node1" presStyleIdx="0" presStyleCnt="3" custScaleX="56875">
        <dgm:presLayoutVars>
          <dgm:chMax val="1"/>
          <dgm:bulletEnabled val="1"/>
        </dgm:presLayoutVars>
      </dgm:prSet>
      <dgm:spPr/>
    </dgm:pt>
    <dgm:pt modelId="{84DFDADC-EEA4-4873-90F9-F9812749B6B7}" type="pres">
      <dgm:prSet presAssocID="{7D4AFA1E-9D0E-41C3-A1A9-D9155C268332}" presName="descendantText" presStyleLbl="alignAccFollowNode1" presStyleIdx="0" presStyleCnt="3" custScaleX="135189" custScaleY="106315">
        <dgm:presLayoutVars>
          <dgm:bulletEnabled val="1"/>
        </dgm:presLayoutVars>
      </dgm:prSet>
      <dgm:spPr/>
    </dgm:pt>
    <dgm:pt modelId="{D17D809E-3EDE-481C-BB6F-6E5A93AA78B7}" type="pres">
      <dgm:prSet presAssocID="{6A50862E-F0B4-4A14-8E28-F70F115B45AB}" presName="sp" presStyleCnt="0"/>
      <dgm:spPr/>
    </dgm:pt>
    <dgm:pt modelId="{3059AECA-EF0C-4783-88AB-1991B20927CF}" type="pres">
      <dgm:prSet presAssocID="{E6089C3D-A56A-4CE6-8551-5AE8EB6B387A}" presName="linNode" presStyleCnt="0"/>
      <dgm:spPr/>
    </dgm:pt>
    <dgm:pt modelId="{174210A5-F3D3-48AC-A02B-7E377E271EDF}" type="pres">
      <dgm:prSet presAssocID="{E6089C3D-A56A-4CE6-8551-5AE8EB6B387A}" presName="parentText" presStyleLbl="node1" presStyleIdx="1" presStyleCnt="3" custScaleX="56587">
        <dgm:presLayoutVars>
          <dgm:chMax val="1"/>
          <dgm:bulletEnabled val="1"/>
        </dgm:presLayoutVars>
      </dgm:prSet>
      <dgm:spPr/>
    </dgm:pt>
    <dgm:pt modelId="{29B0507C-34DC-4D83-AC54-C500715ECF5F}" type="pres">
      <dgm:prSet presAssocID="{E6089C3D-A56A-4CE6-8551-5AE8EB6B387A}" presName="descendantText" presStyleLbl="alignAccFollowNode1" presStyleIdx="1" presStyleCnt="3" custScaleX="131076">
        <dgm:presLayoutVars>
          <dgm:bulletEnabled val="1"/>
        </dgm:presLayoutVars>
      </dgm:prSet>
      <dgm:spPr/>
    </dgm:pt>
    <dgm:pt modelId="{D874B4FF-1F27-4536-B17F-86C05BFA1E65}" type="pres">
      <dgm:prSet presAssocID="{569845A4-5C39-46DD-AA50-470F279A3015}" presName="sp" presStyleCnt="0"/>
      <dgm:spPr/>
    </dgm:pt>
    <dgm:pt modelId="{74E19629-5492-4931-A96C-BFE916AD60B4}" type="pres">
      <dgm:prSet presAssocID="{92F3BE68-5EF7-4619-A245-434C9670E0D8}" presName="linNode" presStyleCnt="0"/>
      <dgm:spPr/>
    </dgm:pt>
    <dgm:pt modelId="{B7C54A95-751E-4C02-A31E-ED71CC86E2A7}" type="pres">
      <dgm:prSet presAssocID="{92F3BE68-5EF7-4619-A245-434C9670E0D8}" presName="parentText" presStyleLbl="node1" presStyleIdx="2" presStyleCnt="3" custScaleX="64183" custLinFactNeighborY="109">
        <dgm:presLayoutVars>
          <dgm:chMax val="1"/>
          <dgm:bulletEnabled val="1"/>
        </dgm:presLayoutVars>
      </dgm:prSet>
      <dgm:spPr/>
    </dgm:pt>
    <dgm:pt modelId="{E2DAE5C1-4FAE-44C3-B2EE-9FFA32045C3E}" type="pres">
      <dgm:prSet presAssocID="{92F3BE68-5EF7-4619-A245-434C9670E0D8}" presName="descendantText" presStyleLbl="alignAccFollowNode1" presStyleIdx="2" presStyleCnt="3" custScaleX="158981">
        <dgm:presLayoutVars>
          <dgm:bulletEnabled val="1"/>
        </dgm:presLayoutVars>
      </dgm:prSet>
      <dgm:spPr/>
    </dgm:pt>
  </dgm:ptLst>
  <dgm:cxnLst>
    <dgm:cxn modelId="{7B64BC00-7F62-4A22-909F-0FF946C460FF}" srcId="{92F3BE68-5EF7-4619-A245-434C9670E0D8}" destId="{C3BE64ED-4331-4DE9-A0F5-8E53E90D85BA}" srcOrd="0" destOrd="0" parTransId="{5235123F-05DD-4637-93E0-F2420F24E0CF}" sibTransId="{C7172C44-FB1D-4278-A25B-F37FE3D1631A}"/>
    <dgm:cxn modelId="{9378BA03-3651-4830-BE4C-EADDBED2B4CA}" type="presOf" srcId="{92F3BE68-5EF7-4619-A245-434C9670E0D8}" destId="{B7C54A95-751E-4C02-A31E-ED71CC86E2A7}" srcOrd="0" destOrd="0" presId="urn:microsoft.com/office/officeart/2005/8/layout/vList5"/>
    <dgm:cxn modelId="{4A7F9D0C-E718-4F06-BD3D-B3285E4D5CA5}" type="presOf" srcId="{C56574D3-F74E-405E-8788-CBF689865C34}" destId="{84DFDADC-EEA4-4873-90F9-F9812749B6B7}" srcOrd="0" destOrd="2" presId="urn:microsoft.com/office/officeart/2005/8/layout/vList5"/>
    <dgm:cxn modelId="{95F9320F-180E-4A1F-AE58-3478A9F7BBC2}" srcId="{7D4AFA1E-9D0E-41C3-A1A9-D9155C268332}" destId="{40BFB7C9-EFE8-4670-ABCE-FEB800DB7FB4}" srcOrd="0" destOrd="0" parTransId="{0FE5F1BC-436F-4992-B20B-CDCFE0DCAB0E}" sibTransId="{E0821F03-4250-4398-8D4A-AFDC6A2AC3FB}"/>
    <dgm:cxn modelId="{75D08314-3C9D-4D5A-81FD-E1BAADDAC752}" srcId="{7D4AFA1E-9D0E-41C3-A1A9-D9155C268332}" destId="{56C25B48-7056-4BC1-8E00-5515D0F99C7C}" srcOrd="3" destOrd="0" parTransId="{759082DD-1BBE-4E07-A067-DAB860262384}" sibTransId="{E5C5A9BF-A8A2-4C9D-BDB5-7BC8C80123BB}"/>
    <dgm:cxn modelId="{C1DD8824-716A-4BBD-94E1-A5EF734DE457}" srcId="{FFA0A9FA-6143-4202-833A-0E93A21345BB}" destId="{E6089C3D-A56A-4CE6-8551-5AE8EB6B387A}" srcOrd="1" destOrd="0" parTransId="{B58B001A-95E4-477C-9CBF-79C630C0CE9E}" sibTransId="{569845A4-5C39-46DD-AA50-470F279A3015}"/>
    <dgm:cxn modelId="{C9F5EE31-1B2E-45C0-9DE8-C8CA7B3D3E61}" srcId="{E6089C3D-A56A-4CE6-8551-5AE8EB6B387A}" destId="{7BC5F7EA-7C39-498B-91D2-340562B9C866}" srcOrd="1" destOrd="0" parTransId="{0F61077F-6D1D-4841-BE3E-33433B2D569A}" sibTransId="{5209FB75-8527-4731-B7FB-E27DAC8FFC5B}"/>
    <dgm:cxn modelId="{C940DD6C-A943-44AC-AF09-8577126A5B00}" type="presOf" srcId="{E6089C3D-A56A-4CE6-8551-5AE8EB6B387A}" destId="{174210A5-F3D3-48AC-A02B-7E377E271EDF}" srcOrd="0" destOrd="0" presId="urn:microsoft.com/office/officeart/2005/8/layout/vList5"/>
    <dgm:cxn modelId="{9727D04D-42EE-4DF0-82AA-D6322283E387}" srcId="{7D4AFA1E-9D0E-41C3-A1A9-D9155C268332}" destId="{0856C9A4-3F42-4455-BBA7-ACC35A8CE9CF}" srcOrd="1" destOrd="0" parTransId="{535243A5-3552-4C9D-B61E-48B611F3C0CE}" sibTransId="{FBCDB6C2-9919-4B7D-ADEF-D468BB9D8284}"/>
    <dgm:cxn modelId="{1A8F7A72-7067-489B-8D92-F1A431A7BDF4}" type="presOf" srcId="{7DD3FB7F-857A-47C3-8C0A-B13F11540F40}" destId="{84DFDADC-EEA4-4873-90F9-F9812749B6B7}" srcOrd="0" destOrd="4" presId="urn:microsoft.com/office/officeart/2005/8/layout/vList5"/>
    <dgm:cxn modelId="{6CEF4957-6D5F-4D69-8B8A-8476E40C78A7}" srcId="{7D4AFA1E-9D0E-41C3-A1A9-D9155C268332}" destId="{7DD3FB7F-857A-47C3-8C0A-B13F11540F40}" srcOrd="4" destOrd="0" parTransId="{F7118E70-08F2-466A-91AA-99CCDF716B08}" sibTransId="{EE9AC532-8A53-4967-8421-0E344F5A51B5}"/>
    <dgm:cxn modelId="{AAB3E259-5958-491A-8346-F75286F43EC4}" type="presOf" srcId="{0856C9A4-3F42-4455-BBA7-ACC35A8CE9CF}" destId="{84DFDADC-EEA4-4873-90F9-F9812749B6B7}" srcOrd="0" destOrd="1" presId="urn:microsoft.com/office/officeart/2005/8/layout/vList5"/>
    <dgm:cxn modelId="{CB1A937C-0F66-40C3-A0DF-446690E72E79}" type="presOf" srcId="{07714AEA-9AB9-451A-8A33-D9294984DB70}" destId="{29B0507C-34DC-4D83-AC54-C500715ECF5F}" srcOrd="0" destOrd="2" presId="urn:microsoft.com/office/officeart/2005/8/layout/vList5"/>
    <dgm:cxn modelId="{08223C91-5AD0-4190-8C2C-37695007B037}" type="presOf" srcId="{7D4AFA1E-9D0E-41C3-A1A9-D9155C268332}" destId="{2E988D07-C4CF-40CB-A8A7-92026A08A63A}" srcOrd="0" destOrd="0" presId="urn:microsoft.com/office/officeart/2005/8/layout/vList5"/>
    <dgm:cxn modelId="{2DF3F794-FDFB-4669-9E1E-9F0A77487B8D}" srcId="{FFA0A9FA-6143-4202-833A-0E93A21345BB}" destId="{92F3BE68-5EF7-4619-A245-434C9670E0D8}" srcOrd="2" destOrd="0" parTransId="{4009EDE2-1A60-4C98-AD43-A58799121E48}" sibTransId="{0F942917-DB23-40B3-9FB8-1D84F5E0D582}"/>
    <dgm:cxn modelId="{0E018E9C-AEFD-4FB0-8457-519FA5A9E0F1}" srcId="{E6089C3D-A56A-4CE6-8551-5AE8EB6B387A}" destId="{07714AEA-9AB9-451A-8A33-D9294984DB70}" srcOrd="2" destOrd="0" parTransId="{9AB904A0-E102-4023-BA3A-7E943A335396}" sibTransId="{A0E25B15-C862-4592-B469-44CBDD30CC1D}"/>
    <dgm:cxn modelId="{9BA7DDA2-3230-4394-BF6C-A1DDE58DCDE6}" type="presOf" srcId="{40BFB7C9-EFE8-4670-ABCE-FEB800DB7FB4}" destId="{84DFDADC-EEA4-4873-90F9-F9812749B6B7}" srcOrd="0" destOrd="0" presId="urn:microsoft.com/office/officeart/2005/8/layout/vList5"/>
    <dgm:cxn modelId="{59B5C3AB-70EB-4EDC-B8E4-FB91D8963A45}" type="presOf" srcId="{7D6CB5FC-A315-43C4-ACF7-3218FE49A5A6}" destId="{E2DAE5C1-4FAE-44C3-B2EE-9FFA32045C3E}" srcOrd="0" destOrd="1" presId="urn:microsoft.com/office/officeart/2005/8/layout/vList5"/>
    <dgm:cxn modelId="{1610ABAF-181A-47D3-9055-A8823DBAC6FA}" type="presOf" srcId="{C3BE64ED-4331-4DE9-A0F5-8E53E90D85BA}" destId="{E2DAE5C1-4FAE-44C3-B2EE-9FFA32045C3E}" srcOrd="0" destOrd="0" presId="urn:microsoft.com/office/officeart/2005/8/layout/vList5"/>
    <dgm:cxn modelId="{4E91F6BA-DC55-4D34-9724-3A2C608FF321}" type="presOf" srcId="{56C25B48-7056-4BC1-8E00-5515D0F99C7C}" destId="{84DFDADC-EEA4-4873-90F9-F9812749B6B7}" srcOrd="0" destOrd="3" presId="urn:microsoft.com/office/officeart/2005/8/layout/vList5"/>
    <dgm:cxn modelId="{5DC54FBE-6A77-4112-8A4A-6FE4F38B1268}" srcId="{92F3BE68-5EF7-4619-A245-434C9670E0D8}" destId="{7D6CB5FC-A315-43C4-ACF7-3218FE49A5A6}" srcOrd="1" destOrd="0" parTransId="{AC95E4E9-005C-4114-B568-A12D2C41CE0B}" sibTransId="{D843D11B-6922-4872-A1BE-C2B538E3A058}"/>
    <dgm:cxn modelId="{3F7414C3-8B9C-406C-BBD3-EB3507E1A412}" type="presOf" srcId="{FFA0A9FA-6143-4202-833A-0E93A21345BB}" destId="{2D832C7C-8017-4C92-BF9E-70C1721084A4}" srcOrd="0" destOrd="0" presId="urn:microsoft.com/office/officeart/2005/8/layout/vList5"/>
    <dgm:cxn modelId="{95F0ADCB-E72D-45AF-8AB1-18D811883EC7}" type="presOf" srcId="{7BC5F7EA-7C39-498B-91D2-340562B9C866}" destId="{29B0507C-34DC-4D83-AC54-C500715ECF5F}" srcOrd="0" destOrd="1" presId="urn:microsoft.com/office/officeart/2005/8/layout/vList5"/>
    <dgm:cxn modelId="{9B30E1D2-CBB7-44C9-8CCA-E664EA8C8922}" srcId="{E6089C3D-A56A-4CE6-8551-5AE8EB6B387A}" destId="{878258CF-D10B-4AA0-B8E9-2773A8459781}" srcOrd="0" destOrd="0" parTransId="{2FDBD21E-E040-4414-BA85-7A79A140B1C2}" sibTransId="{62C0BF43-FB51-440F-95A2-4F8D0E57AFF1}"/>
    <dgm:cxn modelId="{9BAE1DD6-677B-4915-BAB9-31DA3C290B96}" srcId="{7D4AFA1E-9D0E-41C3-A1A9-D9155C268332}" destId="{C56574D3-F74E-405E-8788-CBF689865C34}" srcOrd="2" destOrd="0" parTransId="{48D13A98-337D-4F4B-A33E-A8C0D9A6A080}" sibTransId="{DF040F14-C47F-41B4-97B9-FB4F20D9D862}"/>
    <dgm:cxn modelId="{776054DC-B3A3-4BDB-8239-66CC0FC200ED}" type="presOf" srcId="{ABDC1DF2-0A14-4637-B7AF-F25DBA91B715}" destId="{E2DAE5C1-4FAE-44C3-B2EE-9FFA32045C3E}" srcOrd="0" destOrd="2" presId="urn:microsoft.com/office/officeart/2005/8/layout/vList5"/>
    <dgm:cxn modelId="{53A9A4EB-20FA-49F4-91BD-35B2B1C1AA2E}" srcId="{FFA0A9FA-6143-4202-833A-0E93A21345BB}" destId="{7D4AFA1E-9D0E-41C3-A1A9-D9155C268332}" srcOrd="0" destOrd="0" parTransId="{DEF0DF97-0CF4-46F2-B61F-9CE1EBDB50C4}" sibTransId="{6A50862E-F0B4-4A14-8E28-F70F115B45AB}"/>
    <dgm:cxn modelId="{28B956F7-BE4B-4662-B783-643CCD389CF6}" type="presOf" srcId="{878258CF-D10B-4AA0-B8E9-2773A8459781}" destId="{29B0507C-34DC-4D83-AC54-C500715ECF5F}" srcOrd="0" destOrd="0" presId="urn:microsoft.com/office/officeart/2005/8/layout/vList5"/>
    <dgm:cxn modelId="{D63BABFB-B2BE-4D8A-9DBE-1708E21385C6}" srcId="{92F3BE68-5EF7-4619-A245-434C9670E0D8}" destId="{ABDC1DF2-0A14-4637-B7AF-F25DBA91B715}" srcOrd="2" destOrd="0" parTransId="{63C2D24F-4845-4694-A419-0F551EA19871}" sibTransId="{0EACC7A6-33CA-4BF5-8FD2-487E86B4E62B}"/>
    <dgm:cxn modelId="{29DF2B9D-7F19-46EB-990D-53E3F1FFBBF9}" type="presParOf" srcId="{2D832C7C-8017-4C92-BF9E-70C1721084A4}" destId="{1EF33F31-C5A8-4DF2-8F8D-1BC2CB2C52C3}" srcOrd="0" destOrd="0" presId="urn:microsoft.com/office/officeart/2005/8/layout/vList5"/>
    <dgm:cxn modelId="{68428908-805E-4DCE-BD0F-3C5E0CC6371C}" type="presParOf" srcId="{1EF33F31-C5A8-4DF2-8F8D-1BC2CB2C52C3}" destId="{2E988D07-C4CF-40CB-A8A7-92026A08A63A}" srcOrd="0" destOrd="0" presId="urn:microsoft.com/office/officeart/2005/8/layout/vList5"/>
    <dgm:cxn modelId="{F172E865-3D88-4DB0-A005-C3E34B348DDF}" type="presParOf" srcId="{1EF33F31-C5A8-4DF2-8F8D-1BC2CB2C52C3}" destId="{84DFDADC-EEA4-4873-90F9-F9812749B6B7}" srcOrd="1" destOrd="0" presId="urn:microsoft.com/office/officeart/2005/8/layout/vList5"/>
    <dgm:cxn modelId="{7BCC33BA-16A9-4012-88A2-FF1442CBD6EB}" type="presParOf" srcId="{2D832C7C-8017-4C92-BF9E-70C1721084A4}" destId="{D17D809E-3EDE-481C-BB6F-6E5A93AA78B7}" srcOrd="1" destOrd="0" presId="urn:microsoft.com/office/officeart/2005/8/layout/vList5"/>
    <dgm:cxn modelId="{14095356-C45C-4B98-A288-0F7F08D42BA3}" type="presParOf" srcId="{2D832C7C-8017-4C92-BF9E-70C1721084A4}" destId="{3059AECA-EF0C-4783-88AB-1991B20927CF}" srcOrd="2" destOrd="0" presId="urn:microsoft.com/office/officeart/2005/8/layout/vList5"/>
    <dgm:cxn modelId="{313C0608-E9ED-4D30-97D5-AB0031EE20D2}" type="presParOf" srcId="{3059AECA-EF0C-4783-88AB-1991B20927CF}" destId="{174210A5-F3D3-48AC-A02B-7E377E271EDF}" srcOrd="0" destOrd="0" presId="urn:microsoft.com/office/officeart/2005/8/layout/vList5"/>
    <dgm:cxn modelId="{5B2606C6-27F9-4D11-8AED-95B38654D44B}" type="presParOf" srcId="{3059AECA-EF0C-4783-88AB-1991B20927CF}" destId="{29B0507C-34DC-4D83-AC54-C500715ECF5F}" srcOrd="1" destOrd="0" presId="urn:microsoft.com/office/officeart/2005/8/layout/vList5"/>
    <dgm:cxn modelId="{94FF3D91-DBDA-44B4-8AB1-BB9E8DD92F60}" type="presParOf" srcId="{2D832C7C-8017-4C92-BF9E-70C1721084A4}" destId="{D874B4FF-1F27-4536-B17F-86C05BFA1E65}" srcOrd="3" destOrd="0" presId="urn:microsoft.com/office/officeart/2005/8/layout/vList5"/>
    <dgm:cxn modelId="{EA94EEEF-AEEC-43A5-8E78-7141FE5222E8}" type="presParOf" srcId="{2D832C7C-8017-4C92-BF9E-70C1721084A4}" destId="{74E19629-5492-4931-A96C-BFE916AD60B4}" srcOrd="4" destOrd="0" presId="urn:microsoft.com/office/officeart/2005/8/layout/vList5"/>
    <dgm:cxn modelId="{4CCD75BC-F0B4-426B-988F-89E50E965197}" type="presParOf" srcId="{74E19629-5492-4931-A96C-BFE916AD60B4}" destId="{B7C54A95-751E-4C02-A31E-ED71CC86E2A7}" srcOrd="0" destOrd="0" presId="urn:microsoft.com/office/officeart/2005/8/layout/vList5"/>
    <dgm:cxn modelId="{C5C0AAE6-709E-494B-897D-DE4DCB9E89BC}" type="presParOf" srcId="{74E19629-5492-4931-A96C-BFE916AD60B4}" destId="{E2DAE5C1-4FAE-44C3-B2EE-9FFA32045C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C73188-2C51-4795-89AE-A68FC95D7F5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C581F0-D8E6-4455-9AC6-1C6B6A720B30}">
      <dgm:prSet custT="1"/>
      <dgm:spPr/>
      <dgm:t>
        <a:bodyPr/>
        <a:lstStyle/>
        <a:p>
          <a:r>
            <a:rPr lang="el-GR" sz="2000" dirty="0"/>
            <a:t>Τα κράτη μέλη θα αναλάβουν να θεσπίσουν αποτελεσματικές, αναλογικές και αποτρεπτικές κυρώσεις για τη συμμόρφωση των </a:t>
          </a:r>
          <a:r>
            <a:rPr lang="el-GR" sz="2000" dirty="0" err="1"/>
            <a:t>παρόχων</a:t>
          </a:r>
          <a:r>
            <a:rPr lang="el-GR" sz="2000" dirty="0"/>
            <a:t> υπηρεσιών </a:t>
          </a:r>
          <a:r>
            <a:rPr lang="el-GR" sz="2000" dirty="0" err="1"/>
            <a:t>κρυπτοστοιχείων</a:t>
          </a:r>
          <a:r>
            <a:rPr lang="el-GR" sz="2000" dirty="0"/>
            <a:t> με τις υποχρεώσεις γνωστοποίησης </a:t>
          </a:r>
          <a:endParaRPr lang="en-US" sz="2000" dirty="0"/>
        </a:p>
      </dgm:t>
    </dgm:pt>
    <dgm:pt modelId="{CD0F4390-96DE-4FF9-A6C5-15F270AABE52}" type="parTrans" cxnId="{34D6BFEA-7A52-47AB-81FF-964F26B747B6}">
      <dgm:prSet/>
      <dgm:spPr/>
      <dgm:t>
        <a:bodyPr/>
        <a:lstStyle/>
        <a:p>
          <a:endParaRPr lang="en-US" sz="2000"/>
        </a:p>
      </dgm:t>
    </dgm:pt>
    <dgm:pt modelId="{5ED43A4F-7F6D-40AC-B335-392C391996B2}" type="sibTrans" cxnId="{34D6BFEA-7A52-47AB-81FF-964F26B747B6}">
      <dgm:prSet/>
      <dgm:spPr/>
      <dgm:t>
        <a:bodyPr/>
        <a:lstStyle/>
        <a:p>
          <a:endParaRPr lang="en-US" sz="2000"/>
        </a:p>
      </dgm:t>
    </dgm:pt>
    <dgm:pt modelId="{9C4324C0-AAE2-4490-872C-78F1041D0516}">
      <dgm:prSet custT="1"/>
      <dgm:spPr/>
      <dgm:t>
        <a:bodyPr/>
        <a:lstStyle/>
        <a:p>
          <a:r>
            <a:rPr lang="el-GR" sz="2000" b="1" dirty="0"/>
            <a:t>Οι νέοι κανόνες αναμένεται να τεθούν σε ισχύ την 1η Ιανουαρίου 2026 </a:t>
          </a:r>
          <a:endParaRPr lang="en-US" sz="2000" dirty="0"/>
        </a:p>
      </dgm:t>
    </dgm:pt>
    <dgm:pt modelId="{A5BAAC4A-6457-4075-8092-037484DC9B5B}" type="parTrans" cxnId="{91C08B02-E330-43E2-802D-C198BC2225AD}">
      <dgm:prSet/>
      <dgm:spPr/>
      <dgm:t>
        <a:bodyPr/>
        <a:lstStyle/>
        <a:p>
          <a:endParaRPr lang="en-US" sz="2000"/>
        </a:p>
      </dgm:t>
    </dgm:pt>
    <dgm:pt modelId="{7C504118-4E4B-4075-A3C9-6573029D75C5}" type="sibTrans" cxnId="{91C08B02-E330-43E2-802D-C198BC2225AD}">
      <dgm:prSet/>
      <dgm:spPr/>
      <dgm:t>
        <a:bodyPr/>
        <a:lstStyle/>
        <a:p>
          <a:endParaRPr lang="en-US" sz="2000"/>
        </a:p>
      </dgm:t>
    </dgm:pt>
    <dgm:pt modelId="{11D33AAC-38D0-45D9-B573-D8735C0C68DC}" type="pres">
      <dgm:prSet presAssocID="{5AC73188-2C51-4795-89AE-A68FC95D7F59}" presName="diagram" presStyleCnt="0">
        <dgm:presLayoutVars>
          <dgm:dir/>
          <dgm:resizeHandles val="exact"/>
        </dgm:presLayoutVars>
      </dgm:prSet>
      <dgm:spPr/>
    </dgm:pt>
    <dgm:pt modelId="{ADD40A69-C9D2-4040-840C-4AE52263023F}" type="pres">
      <dgm:prSet presAssocID="{A2C581F0-D8E6-4455-9AC6-1C6B6A720B30}" presName="node" presStyleLbl="node1" presStyleIdx="0" presStyleCnt="2">
        <dgm:presLayoutVars>
          <dgm:bulletEnabled val="1"/>
        </dgm:presLayoutVars>
      </dgm:prSet>
      <dgm:spPr/>
    </dgm:pt>
    <dgm:pt modelId="{7298F921-EFCD-4640-9E3A-E4DF13A25E54}" type="pres">
      <dgm:prSet presAssocID="{5ED43A4F-7F6D-40AC-B335-392C391996B2}" presName="sibTrans" presStyleCnt="0"/>
      <dgm:spPr/>
    </dgm:pt>
    <dgm:pt modelId="{D450D43A-5B7A-40EC-A184-1454242DD167}" type="pres">
      <dgm:prSet presAssocID="{9C4324C0-AAE2-4490-872C-78F1041D0516}" presName="node" presStyleLbl="node1" presStyleIdx="1" presStyleCnt="2">
        <dgm:presLayoutVars>
          <dgm:bulletEnabled val="1"/>
        </dgm:presLayoutVars>
      </dgm:prSet>
      <dgm:spPr/>
    </dgm:pt>
  </dgm:ptLst>
  <dgm:cxnLst>
    <dgm:cxn modelId="{91C08B02-E330-43E2-802D-C198BC2225AD}" srcId="{5AC73188-2C51-4795-89AE-A68FC95D7F59}" destId="{9C4324C0-AAE2-4490-872C-78F1041D0516}" srcOrd="1" destOrd="0" parTransId="{A5BAAC4A-6457-4075-8092-037484DC9B5B}" sibTransId="{7C504118-4E4B-4075-A3C9-6573029D75C5}"/>
    <dgm:cxn modelId="{4AE36104-5C8A-4D7A-B3BF-5B43F031359D}" type="presOf" srcId="{A2C581F0-D8E6-4455-9AC6-1C6B6A720B30}" destId="{ADD40A69-C9D2-4040-840C-4AE52263023F}" srcOrd="0" destOrd="0" presId="urn:microsoft.com/office/officeart/2005/8/layout/default"/>
    <dgm:cxn modelId="{6FC1DD33-5A88-467D-8CF1-2079C89C5EB7}" type="presOf" srcId="{5AC73188-2C51-4795-89AE-A68FC95D7F59}" destId="{11D33AAC-38D0-45D9-B573-D8735C0C68DC}" srcOrd="0" destOrd="0" presId="urn:microsoft.com/office/officeart/2005/8/layout/default"/>
    <dgm:cxn modelId="{6D22B9D5-A8A3-4C79-9769-76EC329F848A}" type="presOf" srcId="{9C4324C0-AAE2-4490-872C-78F1041D0516}" destId="{D450D43A-5B7A-40EC-A184-1454242DD167}" srcOrd="0" destOrd="0" presId="urn:microsoft.com/office/officeart/2005/8/layout/default"/>
    <dgm:cxn modelId="{34D6BFEA-7A52-47AB-81FF-964F26B747B6}" srcId="{5AC73188-2C51-4795-89AE-A68FC95D7F59}" destId="{A2C581F0-D8E6-4455-9AC6-1C6B6A720B30}" srcOrd="0" destOrd="0" parTransId="{CD0F4390-96DE-4FF9-A6C5-15F270AABE52}" sibTransId="{5ED43A4F-7F6D-40AC-B335-392C391996B2}"/>
    <dgm:cxn modelId="{61832640-A0A7-4DC7-942D-E50CC216BF71}" type="presParOf" srcId="{11D33AAC-38D0-45D9-B573-D8735C0C68DC}" destId="{ADD40A69-C9D2-4040-840C-4AE52263023F}" srcOrd="0" destOrd="0" presId="urn:microsoft.com/office/officeart/2005/8/layout/default"/>
    <dgm:cxn modelId="{B9103B91-B75E-4818-8D7D-CA5AE56E70AB}" type="presParOf" srcId="{11D33AAC-38D0-45D9-B573-D8735C0C68DC}" destId="{7298F921-EFCD-4640-9E3A-E4DF13A25E54}" srcOrd="1" destOrd="0" presId="urn:microsoft.com/office/officeart/2005/8/layout/default"/>
    <dgm:cxn modelId="{4904A3F6-014D-4BFA-8E51-DB5A185753F8}" type="presParOf" srcId="{11D33AAC-38D0-45D9-B573-D8735C0C68DC}" destId="{D450D43A-5B7A-40EC-A184-1454242DD16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66708-FC91-467F-A293-0600E33EB09F}">
      <dsp:nvSpPr>
        <dsp:cNvPr id="0" name=""/>
        <dsp:cNvSpPr/>
      </dsp:nvSpPr>
      <dsp:spPr>
        <a:xfrm>
          <a:off x="0" y="3960393"/>
          <a:ext cx="9283338" cy="1299584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solidFill>
                <a:schemeClr val="tx2">
                  <a:lumMod val="75000"/>
                </a:schemeClr>
              </a:solidFill>
            </a:rPr>
            <a:t>Συνέπειες</a:t>
          </a:r>
        </a:p>
      </dsp:txBody>
      <dsp:txXfrm>
        <a:off x="0" y="3960393"/>
        <a:ext cx="9283338" cy="701775"/>
      </dsp:txXfrm>
    </dsp:sp>
    <dsp:sp modelId="{737B51D3-5474-48BE-BEB5-78B6D360555F}">
      <dsp:nvSpPr>
        <dsp:cNvPr id="0" name=""/>
        <dsp:cNvSpPr/>
      </dsp:nvSpPr>
      <dsp:spPr>
        <a:xfrm>
          <a:off x="10395" y="4662169"/>
          <a:ext cx="1856214" cy="597808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Απώλεια φορολογικών εσόδων</a:t>
          </a:r>
        </a:p>
      </dsp:txBody>
      <dsp:txXfrm>
        <a:off x="10395" y="4662169"/>
        <a:ext cx="1856214" cy="597808"/>
      </dsp:txXfrm>
    </dsp:sp>
    <dsp:sp modelId="{EBE4454F-9431-4A7B-9217-64C4C66CEA1E}">
      <dsp:nvSpPr>
        <dsp:cNvPr id="0" name=""/>
        <dsp:cNvSpPr/>
      </dsp:nvSpPr>
      <dsp:spPr>
        <a:xfrm>
          <a:off x="1866610" y="4662169"/>
          <a:ext cx="1856214" cy="597808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9050" cap="rnd" cmpd="sng" algn="ctr">
          <a:solidFill>
            <a:srgbClr val="C4D9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 err="1">
              <a:solidFill>
                <a:schemeClr val="tx2">
                  <a:lumMod val="75000"/>
                </a:schemeClr>
              </a:solidFill>
            </a:rPr>
            <a:t>Φοροαποφυγή</a:t>
          </a: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/</a:t>
          </a:r>
          <a:endParaRPr lang="en-US" sz="1400" kern="1200" dirty="0">
            <a:solidFill>
              <a:schemeClr val="tx2">
                <a:lumMod val="75000"/>
              </a:schemeClr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Οικονομικό έγκλημα</a:t>
          </a:r>
        </a:p>
      </dsp:txBody>
      <dsp:txXfrm>
        <a:off x="1866610" y="4662169"/>
        <a:ext cx="1856214" cy="597808"/>
      </dsp:txXfrm>
    </dsp:sp>
    <dsp:sp modelId="{3C414C8B-EB16-49F6-AC9F-98DDDFC9DC97}">
      <dsp:nvSpPr>
        <dsp:cNvPr id="0" name=""/>
        <dsp:cNvSpPr/>
      </dsp:nvSpPr>
      <dsp:spPr>
        <a:xfrm>
          <a:off x="3722824" y="4662169"/>
          <a:ext cx="1856214" cy="597808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Χειραγώγηση της αγοράς</a:t>
          </a:r>
        </a:p>
      </dsp:txBody>
      <dsp:txXfrm>
        <a:off x="3722824" y="4662169"/>
        <a:ext cx="1856214" cy="597808"/>
      </dsp:txXfrm>
    </dsp:sp>
    <dsp:sp modelId="{E2E18494-E241-4223-8CFD-80FB0255F76E}">
      <dsp:nvSpPr>
        <dsp:cNvPr id="0" name=""/>
        <dsp:cNvSpPr/>
      </dsp:nvSpPr>
      <dsp:spPr>
        <a:xfrm>
          <a:off x="5579038" y="4662169"/>
          <a:ext cx="1856214" cy="597808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Έλλειψη χρηματοοικονομικής σταθερότητας</a:t>
          </a:r>
        </a:p>
      </dsp:txBody>
      <dsp:txXfrm>
        <a:off x="5579038" y="4662169"/>
        <a:ext cx="1856214" cy="597808"/>
      </dsp:txXfrm>
    </dsp:sp>
    <dsp:sp modelId="{046000AE-5C52-4DEC-855E-C6E4A75BF187}">
      <dsp:nvSpPr>
        <dsp:cNvPr id="0" name=""/>
        <dsp:cNvSpPr/>
      </dsp:nvSpPr>
      <dsp:spPr>
        <a:xfrm>
          <a:off x="7418417" y="4662169"/>
          <a:ext cx="1856214" cy="597808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Έλλειψη ασφάλειας των χρηστών</a:t>
          </a:r>
        </a:p>
      </dsp:txBody>
      <dsp:txXfrm>
        <a:off x="7418417" y="4662169"/>
        <a:ext cx="1856214" cy="597808"/>
      </dsp:txXfrm>
    </dsp:sp>
    <dsp:sp modelId="{8517D6FF-A143-4019-9911-121AE871BBD5}">
      <dsp:nvSpPr>
        <dsp:cNvPr id="0" name=""/>
        <dsp:cNvSpPr/>
      </dsp:nvSpPr>
      <dsp:spPr>
        <a:xfrm rot="10800000">
          <a:off x="0" y="1990470"/>
          <a:ext cx="9283338" cy="1998760"/>
        </a:xfrm>
        <a:prstGeom prst="upArrowCallout">
          <a:avLst/>
        </a:prstGeom>
        <a:solidFill>
          <a:schemeClr val="tx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solidFill>
                <a:schemeClr val="tx2">
                  <a:lumMod val="75000"/>
                </a:schemeClr>
              </a:solidFill>
            </a:rPr>
            <a:t>Προβλήματα</a:t>
          </a:r>
        </a:p>
      </dsp:txBody>
      <dsp:txXfrm rot="-10800000">
        <a:off x="0" y="1990470"/>
        <a:ext cx="9283338" cy="701565"/>
      </dsp:txXfrm>
    </dsp:sp>
    <dsp:sp modelId="{10F2823A-12C9-4789-AFCF-EA86C9CB2829}">
      <dsp:nvSpPr>
        <dsp:cNvPr id="0" name=""/>
        <dsp:cNvSpPr/>
      </dsp:nvSpPr>
      <dsp:spPr>
        <a:xfrm>
          <a:off x="0" y="2708685"/>
          <a:ext cx="9283338" cy="597629"/>
        </a:xfrm>
        <a:prstGeom prst="rect">
          <a:avLst/>
        </a:prstGeom>
        <a:solidFill>
          <a:srgbClr val="F0E6EA">
            <a:alpha val="89804"/>
          </a:srgb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Έλλειψη επαρκούς πληροφόρησης των φορολογικών αρχών ώστε να παρακολουθούν τα έσοδα από τις συναλλαγές </a:t>
          </a:r>
          <a:r>
            <a:rPr lang="el-GR" sz="1400" kern="1200" dirty="0" err="1">
              <a:solidFill>
                <a:schemeClr val="tx2">
                  <a:lumMod val="75000"/>
                </a:schemeClr>
              </a:solidFill>
            </a:rPr>
            <a:t>κρυπτοστοιχείων</a:t>
          </a:r>
          <a:endParaRPr lang="el-GR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2708685"/>
        <a:ext cx="9283338" cy="597629"/>
      </dsp:txXfrm>
    </dsp:sp>
    <dsp:sp modelId="{32E8C713-683F-49DE-B351-3940F08F9635}">
      <dsp:nvSpPr>
        <dsp:cNvPr id="0" name=""/>
        <dsp:cNvSpPr/>
      </dsp:nvSpPr>
      <dsp:spPr>
        <a:xfrm rot="10800000">
          <a:off x="0" y="11203"/>
          <a:ext cx="9283338" cy="1998760"/>
        </a:xfrm>
        <a:prstGeom prst="upArrowCallout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Παράγοντες κινδύνου</a:t>
          </a:r>
        </a:p>
      </dsp:txBody>
      <dsp:txXfrm rot="-10800000">
        <a:off x="0" y="11203"/>
        <a:ext cx="9283338" cy="701565"/>
      </dsp:txXfrm>
    </dsp:sp>
    <dsp:sp modelId="{5C6402BD-316F-4066-8F8E-BEA773944792}">
      <dsp:nvSpPr>
        <dsp:cNvPr id="0" name=""/>
        <dsp:cNvSpPr/>
      </dsp:nvSpPr>
      <dsp:spPr>
        <a:xfrm>
          <a:off x="17963" y="712774"/>
          <a:ext cx="2320834" cy="5976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Δυναμική αγορά</a:t>
          </a:r>
        </a:p>
      </dsp:txBody>
      <dsp:txXfrm>
        <a:off x="17963" y="712774"/>
        <a:ext cx="2320834" cy="597629"/>
      </dsp:txXfrm>
    </dsp:sp>
    <dsp:sp modelId="{33BD3632-FB4D-45E8-BD66-534B327C05F6}">
      <dsp:nvSpPr>
        <dsp:cNvPr id="0" name=""/>
        <dsp:cNvSpPr/>
      </dsp:nvSpPr>
      <dsp:spPr>
        <a:xfrm>
          <a:off x="2330094" y="729417"/>
          <a:ext cx="2320834" cy="597629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Έλλειψη κεντρικής αρχής </a:t>
          </a:r>
        </a:p>
      </dsp:txBody>
      <dsp:txXfrm>
        <a:off x="2330094" y="729417"/>
        <a:ext cx="2320834" cy="597629"/>
      </dsp:txXfrm>
    </dsp:sp>
    <dsp:sp modelId="{F938C0A7-2EF5-471F-8F90-86478DC97E89}">
      <dsp:nvSpPr>
        <dsp:cNvPr id="0" name=""/>
        <dsp:cNvSpPr/>
      </dsp:nvSpPr>
      <dsp:spPr>
        <a:xfrm>
          <a:off x="4650929" y="729417"/>
          <a:ext cx="2320834" cy="5976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Υψηλή κινητικότητα</a:t>
          </a:r>
        </a:p>
      </dsp:txBody>
      <dsp:txXfrm>
        <a:off x="4650929" y="729417"/>
        <a:ext cx="2320834" cy="597629"/>
      </dsp:txXfrm>
    </dsp:sp>
    <dsp:sp modelId="{8AC86E56-E6E4-4627-A02D-0A56208CDFB7}">
      <dsp:nvSpPr>
        <dsp:cNvPr id="0" name=""/>
        <dsp:cNvSpPr/>
      </dsp:nvSpPr>
      <dsp:spPr>
        <a:xfrm>
          <a:off x="6953800" y="729417"/>
          <a:ext cx="2320834" cy="597629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>
              <a:solidFill>
                <a:schemeClr val="tx2">
                  <a:lumMod val="75000"/>
                </a:schemeClr>
              </a:solidFill>
            </a:rPr>
            <a:t>Αδιαφάνεια</a:t>
          </a:r>
        </a:p>
      </dsp:txBody>
      <dsp:txXfrm>
        <a:off x="6953800" y="729417"/>
        <a:ext cx="2320834" cy="597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91116-4034-4CD5-AB9D-A536CC9EE413}">
      <dsp:nvSpPr>
        <dsp:cNvPr id="0" name=""/>
        <dsp:cNvSpPr/>
      </dsp:nvSpPr>
      <dsp:spPr>
        <a:xfrm>
          <a:off x="0" y="0"/>
          <a:ext cx="6877334" cy="9764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Πρόταση Ευρωπαϊκής Επιτροπής (8.12.2022) για την τροποποίηση της Οδηγίας 2011/16/ΕΕ (</a:t>
          </a:r>
          <a:r>
            <a:rPr lang="en-US" sz="1800" kern="1200" dirty="0"/>
            <a:t>DAC</a:t>
          </a:r>
          <a:r>
            <a:rPr lang="el-GR" sz="1800" kern="1200" dirty="0"/>
            <a:t> 8) και την επέκταση του πλαισίου αναφοράς στις συναλλαγές σε </a:t>
          </a:r>
          <a:r>
            <a:rPr lang="el-GR" sz="1800" kern="1200" dirty="0" err="1"/>
            <a:t>κρυπτονομίσματα</a:t>
          </a:r>
          <a:r>
            <a:rPr lang="el-GR" sz="1800" kern="1200" dirty="0"/>
            <a:t> χρηστών εγκατεστημένων εντός ΕΕ. </a:t>
          </a:r>
          <a:endParaRPr lang="en-US" sz="1800" kern="1200" dirty="0"/>
        </a:p>
      </dsp:txBody>
      <dsp:txXfrm>
        <a:off x="28599" y="28599"/>
        <a:ext cx="5741173" cy="919239"/>
      </dsp:txXfrm>
    </dsp:sp>
    <dsp:sp modelId="{249CCC17-1C52-4F44-B4AB-4B9C9BCF9CBC}">
      <dsp:nvSpPr>
        <dsp:cNvPr id="0" name=""/>
        <dsp:cNvSpPr/>
      </dsp:nvSpPr>
      <dsp:spPr>
        <a:xfrm>
          <a:off x="575976" y="1153971"/>
          <a:ext cx="6877334" cy="976437"/>
        </a:xfrm>
        <a:prstGeom prst="roundRect">
          <a:avLst>
            <a:gd name="adj" fmla="val 10000"/>
          </a:avLst>
        </a:prstGeom>
        <a:solidFill>
          <a:schemeClr val="accent2">
            <a:hueOff val="-629465"/>
            <a:satOff val="11712"/>
            <a:lumOff val="156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To </a:t>
          </a:r>
          <a:r>
            <a:rPr lang="el-GR" sz="1800" kern="1200" dirty="0"/>
            <a:t>Συμβούλιο της ΕΕ συμφώνησε στη γενική του προσέγγιση (Μάιος 2023) </a:t>
          </a:r>
          <a:endParaRPr lang="en-US" sz="1800" kern="1200" dirty="0"/>
        </a:p>
      </dsp:txBody>
      <dsp:txXfrm>
        <a:off x="604575" y="1182570"/>
        <a:ext cx="5609475" cy="919239"/>
      </dsp:txXfrm>
    </dsp:sp>
    <dsp:sp modelId="{3FBC716D-3619-4430-9FAE-20731F8B65EB}">
      <dsp:nvSpPr>
        <dsp:cNvPr id="0" name=""/>
        <dsp:cNvSpPr/>
      </dsp:nvSpPr>
      <dsp:spPr>
        <a:xfrm>
          <a:off x="1143356" y="2307942"/>
          <a:ext cx="6877334" cy="976437"/>
        </a:xfrm>
        <a:prstGeom prst="roundRect">
          <a:avLst>
            <a:gd name="adj" fmla="val 10000"/>
          </a:avLst>
        </a:prstGeom>
        <a:solidFill>
          <a:schemeClr val="accent2">
            <a:hueOff val="-1258930"/>
            <a:satOff val="23424"/>
            <a:lumOff val="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Το Ευρωπαϊκό Κοινοβούλιο ψήφισε κατά τη σύνοδο ολομέλειας (13 Σεπτεμβρίου 2023)</a:t>
          </a:r>
          <a:endParaRPr lang="en-US" sz="1800" kern="1200" dirty="0"/>
        </a:p>
      </dsp:txBody>
      <dsp:txXfrm>
        <a:off x="1171955" y="2336541"/>
        <a:ext cx="5618072" cy="919239"/>
      </dsp:txXfrm>
    </dsp:sp>
    <dsp:sp modelId="{639301F1-AC17-4862-BFF0-8FD27D4BBCBF}">
      <dsp:nvSpPr>
        <dsp:cNvPr id="0" name=""/>
        <dsp:cNvSpPr/>
      </dsp:nvSpPr>
      <dsp:spPr>
        <a:xfrm>
          <a:off x="1719333" y="3461913"/>
          <a:ext cx="6877334" cy="976437"/>
        </a:xfrm>
        <a:prstGeom prst="roundRect">
          <a:avLst>
            <a:gd name="adj" fmla="val 10000"/>
          </a:avLst>
        </a:prstGeom>
        <a:solidFill>
          <a:schemeClr val="accent2">
            <a:hueOff val="-1888395"/>
            <a:satOff val="35136"/>
            <a:lumOff val="470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Το Συμβούλιο της ΕΕ εξέδωσε την </a:t>
          </a:r>
          <a:r>
            <a:rPr lang="el-GR" sz="1800" kern="1200"/>
            <a:t>Οδηγία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/>
            <a:t>(</a:t>
          </a:r>
          <a:r>
            <a:rPr lang="el-GR" sz="1800" kern="1200" dirty="0"/>
            <a:t>17 Οκτωβρίου 2023)</a:t>
          </a:r>
          <a:endParaRPr lang="en-US" sz="1800" kern="1200" dirty="0"/>
        </a:p>
      </dsp:txBody>
      <dsp:txXfrm>
        <a:off x="1747932" y="3490512"/>
        <a:ext cx="5609475" cy="919239"/>
      </dsp:txXfrm>
    </dsp:sp>
    <dsp:sp modelId="{E1F18075-48F8-41AC-B977-B16A369A9715}">
      <dsp:nvSpPr>
        <dsp:cNvPr id="0" name=""/>
        <dsp:cNvSpPr/>
      </dsp:nvSpPr>
      <dsp:spPr>
        <a:xfrm>
          <a:off x="6242650" y="747861"/>
          <a:ext cx="634684" cy="6346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385454" y="747861"/>
        <a:ext cx="349076" cy="477600"/>
      </dsp:txXfrm>
    </dsp:sp>
    <dsp:sp modelId="{1F1CF481-5CBB-4D0E-A177-264B90F94584}">
      <dsp:nvSpPr>
        <dsp:cNvPr id="0" name=""/>
        <dsp:cNvSpPr/>
      </dsp:nvSpPr>
      <dsp:spPr>
        <a:xfrm>
          <a:off x="6818627" y="1901832"/>
          <a:ext cx="634684" cy="6346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527263"/>
            <a:satOff val="26952"/>
            <a:lumOff val="200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527263"/>
              <a:satOff val="26952"/>
              <a:lumOff val="20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961431" y="1901832"/>
        <a:ext cx="349076" cy="477600"/>
      </dsp:txXfrm>
    </dsp:sp>
    <dsp:sp modelId="{D4DC75B7-0BBB-4DEB-9D4E-245080003EEA}">
      <dsp:nvSpPr>
        <dsp:cNvPr id="0" name=""/>
        <dsp:cNvSpPr/>
      </dsp:nvSpPr>
      <dsp:spPr>
        <a:xfrm>
          <a:off x="7386007" y="3055803"/>
          <a:ext cx="634684" cy="6346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054526"/>
            <a:satOff val="53905"/>
            <a:lumOff val="401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054526"/>
              <a:satOff val="53905"/>
              <a:lumOff val="40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7528811" y="3055803"/>
        <a:ext cx="349076" cy="477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A6DDE-3D7A-4646-9550-6C974D570EC5}">
      <dsp:nvSpPr>
        <dsp:cNvPr id="0" name=""/>
        <dsp:cNvSpPr/>
      </dsp:nvSpPr>
      <dsp:spPr>
        <a:xfrm>
          <a:off x="0" y="1179390"/>
          <a:ext cx="6628804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000" kern="1200" dirty="0"/>
            <a:t>Βασίζεται στους ορισμούς που δίνονται στον Κανονισμό M</a:t>
          </a:r>
          <a:r>
            <a:rPr lang="en-US" sz="2000" kern="1200" dirty="0" err="1"/>
            <a:t>iC</a:t>
          </a:r>
          <a:r>
            <a:rPr lang="el-GR" sz="2000" kern="1200" dirty="0"/>
            <a:t>Α για τις αγορές </a:t>
          </a:r>
          <a:r>
            <a:rPr lang="el-GR" sz="2000" kern="1200" dirty="0" err="1"/>
            <a:t>κρυπτοστοιχείων</a:t>
          </a:r>
          <a:r>
            <a:rPr lang="el-GR" sz="2000" kern="1200" dirty="0"/>
            <a:t> </a:t>
          </a:r>
        </a:p>
        <a:p>
          <a:pPr marL="0"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</dsp:txBody>
      <dsp:txXfrm>
        <a:off x="59399" y="1238789"/>
        <a:ext cx="6510006" cy="1098002"/>
      </dsp:txXfrm>
    </dsp:sp>
    <dsp:sp modelId="{217B8079-2123-469B-BFDF-86CF937CD96B}">
      <dsp:nvSpPr>
        <dsp:cNvPr id="0" name=""/>
        <dsp:cNvSpPr/>
      </dsp:nvSpPr>
      <dsp:spPr>
        <a:xfrm>
          <a:off x="0" y="2583390"/>
          <a:ext cx="6628804" cy="1216800"/>
        </a:xfrm>
        <a:prstGeom prst="roundRect">
          <a:avLst/>
        </a:prstGeom>
        <a:gradFill rotWithShape="0">
          <a:gsLst>
            <a:gs pos="0">
              <a:schemeClr val="accent2">
                <a:hueOff val="-1888395"/>
                <a:satOff val="35136"/>
                <a:lumOff val="4705"/>
                <a:alphaOff val="0"/>
                <a:tint val="96000"/>
                <a:lumMod val="100000"/>
              </a:schemeClr>
            </a:gs>
            <a:gs pos="78000">
              <a:schemeClr val="accent2">
                <a:hueOff val="-1888395"/>
                <a:satOff val="35136"/>
                <a:lumOff val="470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Συμμορφώνονται με το Πλαίσιο Υποβολής Εκθέσεων για τα </a:t>
          </a:r>
          <a:r>
            <a:rPr lang="el-GR" sz="2000" kern="1200" dirty="0" err="1"/>
            <a:t>Κρυπτοπεριουσιακά</a:t>
          </a:r>
          <a:r>
            <a:rPr lang="el-GR" sz="2000" kern="1200" dirty="0"/>
            <a:t> Στοιχεία του ΟΟΣΑ (CARF) και του Κοινού Προτύπου Αναφοράς (ΚΠΑ). </a:t>
          </a:r>
        </a:p>
      </dsp:txBody>
      <dsp:txXfrm>
        <a:off x="59399" y="2642789"/>
        <a:ext cx="6510006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035FE-F927-4403-8958-11152981AC68}">
      <dsp:nvSpPr>
        <dsp:cNvPr id="0" name=""/>
        <dsp:cNvSpPr/>
      </dsp:nvSpPr>
      <dsp:spPr>
        <a:xfrm>
          <a:off x="0" y="1045124"/>
          <a:ext cx="2417812" cy="153531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A9984-D177-44AC-9BBB-1167D0413970}">
      <dsp:nvSpPr>
        <dsp:cNvPr id="0" name=""/>
        <dsp:cNvSpPr/>
      </dsp:nvSpPr>
      <dsp:spPr>
        <a:xfrm>
          <a:off x="268645" y="1300337"/>
          <a:ext cx="2417812" cy="1535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εάν έπαψε να πληροί τις προϋποθέσεις βάσει των οποίων καταχωρήθηκε ως φορέας εκμετάλλευσης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13613" y="1345305"/>
        <a:ext cx="2327876" cy="1445375"/>
      </dsp:txXfrm>
    </dsp:sp>
    <dsp:sp modelId="{F4901C98-16C3-44E0-B7CA-7BA7C65EB8FF}">
      <dsp:nvSpPr>
        <dsp:cNvPr id="0" name=""/>
        <dsp:cNvSpPr/>
      </dsp:nvSpPr>
      <dsp:spPr>
        <a:xfrm>
          <a:off x="2955104" y="1045124"/>
          <a:ext cx="2417812" cy="153531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CF9D1-26B6-4666-BF53-CC80DF4333F1}">
      <dsp:nvSpPr>
        <dsp:cNvPr id="0" name=""/>
        <dsp:cNvSpPr/>
      </dsp:nvSpPr>
      <dsp:spPr>
        <a:xfrm>
          <a:off x="3223750" y="1300337"/>
          <a:ext cx="2417812" cy="1535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>
              <a:solidFill>
                <a:schemeClr val="tx1">
                  <a:lumMod val="75000"/>
                  <a:lumOff val="25000"/>
                </a:schemeClr>
              </a:solidFill>
            </a:rPr>
            <a:t>εάν δεν παρέχει πλέον υπηρεσίες σε κατοίκους εντός ΕΕ </a:t>
          </a:r>
          <a:endParaRPr lang="en-US" sz="16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268718" y="1345305"/>
        <a:ext cx="2327876" cy="1445375"/>
      </dsp:txXfrm>
    </dsp:sp>
    <dsp:sp modelId="{DFA51428-615A-4953-8472-D70B2F0FF510}">
      <dsp:nvSpPr>
        <dsp:cNvPr id="0" name=""/>
        <dsp:cNvSpPr/>
      </dsp:nvSpPr>
      <dsp:spPr>
        <a:xfrm>
          <a:off x="5910209" y="1045124"/>
          <a:ext cx="2417812" cy="1535311"/>
        </a:xfrm>
        <a:prstGeom prst="roundRect">
          <a:avLst>
            <a:gd name="adj" fmla="val 1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C8F23-A650-4740-BEA4-6C83909F404F}">
      <dsp:nvSpPr>
        <dsp:cNvPr id="0" name=""/>
        <dsp:cNvSpPr/>
      </dsp:nvSpPr>
      <dsp:spPr>
        <a:xfrm>
          <a:off x="6178855" y="1300337"/>
          <a:ext cx="2417812" cy="1535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εάν διακόψει τη δραστηριότητά του </a:t>
          </a:r>
          <a:endParaRPr lang="en-US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6223823" y="1345305"/>
        <a:ext cx="2327876" cy="14453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3300C-067C-46D4-8211-394EFC585CD6}">
      <dsp:nvSpPr>
        <dsp:cNvPr id="0" name=""/>
        <dsp:cNvSpPr/>
      </dsp:nvSpPr>
      <dsp:spPr>
        <a:xfrm>
          <a:off x="3598057" y="1634656"/>
          <a:ext cx="91440" cy="685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61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A382C-6C36-4E6F-BFB1-F8A11C92503F}">
      <dsp:nvSpPr>
        <dsp:cNvPr id="0" name=""/>
        <dsp:cNvSpPr/>
      </dsp:nvSpPr>
      <dsp:spPr>
        <a:xfrm>
          <a:off x="2541398" y="2251"/>
          <a:ext cx="2204759" cy="1632405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D7108-5AE9-42B6-B8DE-40F415434187}">
      <dsp:nvSpPr>
        <dsp:cNvPr id="0" name=""/>
        <dsp:cNvSpPr/>
      </dsp:nvSpPr>
      <dsp:spPr>
        <a:xfrm>
          <a:off x="2541398" y="2251"/>
          <a:ext cx="2204759" cy="1632405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ECA2E-036C-494F-8E6B-73ED41AA9B3F}">
      <dsp:nvSpPr>
        <dsp:cNvPr id="0" name=""/>
        <dsp:cNvSpPr/>
      </dsp:nvSpPr>
      <dsp:spPr>
        <a:xfrm>
          <a:off x="1439018" y="296084"/>
          <a:ext cx="4409518" cy="104473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γίνεται ανταλλαγή μεταξύ δηλωτέου </a:t>
          </a:r>
          <a:r>
            <a:rPr lang="el-GR" sz="16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κρυπτοστοιχείου</a:t>
          </a:r>
          <a:r>
            <a:rPr lang="el-G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 και επίσημου νομίσματος και</a:t>
          </a:r>
        </a:p>
      </dsp:txBody>
      <dsp:txXfrm>
        <a:off x="1439018" y="296084"/>
        <a:ext cx="4409518" cy="1044739"/>
      </dsp:txXfrm>
    </dsp:sp>
    <dsp:sp modelId="{1A00C0CD-2319-4FB3-9182-426F726B4B51}">
      <dsp:nvSpPr>
        <dsp:cNvPr id="0" name=""/>
        <dsp:cNvSpPr/>
      </dsp:nvSpPr>
      <dsp:spPr>
        <a:xfrm>
          <a:off x="2496833" y="2320267"/>
          <a:ext cx="2293888" cy="1632405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82797-2B10-4417-9321-A496EFA2C4C1}">
      <dsp:nvSpPr>
        <dsp:cNvPr id="0" name=""/>
        <dsp:cNvSpPr/>
      </dsp:nvSpPr>
      <dsp:spPr>
        <a:xfrm>
          <a:off x="2496833" y="2320267"/>
          <a:ext cx="2293888" cy="1632405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DFF5E-3644-477D-A691-AD445A45B0C5}">
      <dsp:nvSpPr>
        <dsp:cNvPr id="0" name=""/>
        <dsp:cNvSpPr/>
      </dsp:nvSpPr>
      <dsp:spPr>
        <a:xfrm>
          <a:off x="1349889" y="2614100"/>
          <a:ext cx="4587777" cy="1044739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γίνεται μεταφορά  </a:t>
          </a:r>
          <a:r>
            <a:rPr lang="el-GR" sz="16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κρυπτοστοιχείου</a:t>
          </a:r>
          <a:r>
            <a:rPr lang="el-G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  από ή προς τη διεύθυνση ή το λογαριασμό </a:t>
          </a:r>
          <a:r>
            <a:rPr lang="el-GR" sz="16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κρυπτοστοιχείου</a:t>
          </a:r>
          <a:r>
            <a:rPr lang="el-G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 χρήστη άλλου από εκείνον που τηρείται από τον </a:t>
          </a:r>
          <a:r>
            <a:rPr lang="el-GR" sz="16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πάροχο</a:t>
          </a:r>
          <a:r>
            <a:rPr lang="el-G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 Υπηρεσιών </a:t>
          </a:r>
          <a:r>
            <a:rPr lang="el-GR" sz="1600" kern="1200" dirty="0" err="1">
              <a:solidFill>
                <a:schemeClr val="tx1">
                  <a:lumMod val="75000"/>
                  <a:lumOff val="25000"/>
                </a:schemeClr>
              </a:solidFill>
            </a:rPr>
            <a:t>Κρυπτοστοιχείων</a:t>
          </a:r>
          <a:r>
            <a:rPr lang="el-G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 για τον ίδιο χρήστη. </a:t>
          </a:r>
        </a:p>
      </dsp:txBody>
      <dsp:txXfrm>
        <a:off x="1349889" y="2614100"/>
        <a:ext cx="4587777" cy="10447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DADC-EEA4-4873-90F9-F9812749B6B7}">
      <dsp:nvSpPr>
        <dsp:cNvPr id="0" name=""/>
        <dsp:cNvSpPr/>
      </dsp:nvSpPr>
      <dsp:spPr>
        <a:xfrm rot="5400000">
          <a:off x="4785963" y="-2922695"/>
          <a:ext cx="1301058" cy="737974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όνομα/επωνυμία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στοιχεία διεύθυνσης κατοικίας / έδρας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κράτος-μέλος φορολογικής κατοικίας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ΑΦΜ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Ημερομηνία γέννησης (για </a:t>
          </a:r>
          <a:r>
            <a:rPr lang="el-GR" sz="1400" kern="1200" dirty="0" err="1"/>
            <a:t>φπ</a:t>
          </a:r>
          <a:r>
            <a:rPr lang="el-GR" sz="1400" kern="1200" dirty="0"/>
            <a:t>)</a:t>
          </a:r>
        </a:p>
      </dsp:txBody>
      <dsp:txXfrm rot="-5400000">
        <a:off x="1746619" y="180161"/>
        <a:ext cx="7316235" cy="1174034"/>
      </dsp:txXfrm>
    </dsp:sp>
    <dsp:sp modelId="{2E988D07-C4CF-40CB-A8A7-92026A08A63A}">
      <dsp:nvSpPr>
        <dsp:cNvPr id="0" name=""/>
        <dsp:cNvSpPr/>
      </dsp:nvSpPr>
      <dsp:spPr>
        <a:xfrm>
          <a:off x="216" y="2317"/>
          <a:ext cx="1746401" cy="15297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Πληροφορίες για δηλωτέους χρήστες </a:t>
          </a:r>
          <a:r>
            <a:rPr lang="el-GR" sz="1400" kern="1200" dirty="0" err="1"/>
            <a:t>κρυπτοστοιχείων</a:t>
          </a:r>
          <a:r>
            <a:rPr lang="el-GR" sz="14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 dirty="0"/>
        </a:p>
      </dsp:txBody>
      <dsp:txXfrm>
        <a:off x="74891" y="76992"/>
        <a:ext cx="1597051" cy="1380371"/>
      </dsp:txXfrm>
    </dsp:sp>
    <dsp:sp modelId="{29B0507C-34DC-4D83-AC54-C500715ECF5F}">
      <dsp:nvSpPr>
        <dsp:cNvPr id="0" name=""/>
        <dsp:cNvSpPr/>
      </dsp:nvSpPr>
      <dsp:spPr>
        <a:xfrm rot="5400000">
          <a:off x="4842349" y="-1297686"/>
          <a:ext cx="1223776" cy="734214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Επωνυμία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κατοικία/έδρα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ΑΦΜ </a:t>
          </a:r>
          <a:r>
            <a:rPr lang="el-GR" sz="1400" kern="1200" dirty="0" err="1"/>
            <a:t>κλπ</a:t>
          </a:r>
          <a:endParaRPr lang="el-GR" sz="1400" kern="1200" dirty="0"/>
        </a:p>
      </dsp:txBody>
      <dsp:txXfrm rot="-5400000">
        <a:off x="1783166" y="1821237"/>
        <a:ext cx="7282403" cy="1104296"/>
      </dsp:txXfrm>
    </dsp:sp>
    <dsp:sp modelId="{174210A5-F3D3-48AC-A02B-7E377E271EDF}">
      <dsp:nvSpPr>
        <dsp:cNvPr id="0" name=""/>
        <dsp:cNvSpPr/>
      </dsp:nvSpPr>
      <dsp:spPr>
        <a:xfrm>
          <a:off x="216" y="1608524"/>
          <a:ext cx="1782948" cy="152972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Πληροφορίες για τον δηλούντα </a:t>
          </a:r>
          <a:r>
            <a:rPr lang="el-GR" sz="1400" kern="1200" dirty="0" err="1"/>
            <a:t>πάροχο</a:t>
          </a:r>
          <a:r>
            <a:rPr lang="el-GR" sz="1400" kern="1200" dirty="0"/>
            <a:t> υπηρεσιών </a:t>
          </a:r>
          <a:r>
            <a:rPr lang="el-GR" sz="1400" kern="1200" dirty="0" err="1"/>
            <a:t>κρυπτοστοιχείων</a:t>
          </a:r>
          <a:r>
            <a:rPr lang="el-GR" sz="14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 dirty="0"/>
        </a:p>
      </dsp:txBody>
      <dsp:txXfrm>
        <a:off x="74891" y="1683199"/>
        <a:ext cx="1633598" cy="1380371"/>
      </dsp:txXfrm>
    </dsp:sp>
    <dsp:sp modelId="{E2DAE5C1-4FAE-44C3-B2EE-9FFA32045C3E}">
      <dsp:nvSpPr>
        <dsp:cNvPr id="0" name=""/>
        <dsp:cNvSpPr/>
      </dsp:nvSpPr>
      <dsp:spPr>
        <a:xfrm rot="5400000">
          <a:off x="4795065" y="261524"/>
          <a:ext cx="1223776" cy="743613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πλήρης ονομασία και είδος δηλωτέου </a:t>
          </a:r>
          <a:r>
            <a:rPr lang="el-GR" sz="1400" kern="1200" dirty="0" err="1"/>
            <a:t>κρυπτοστοιχείου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ακαθάριστο ποσό που πληρώθηκε ή εισπράχθηκε, αριθμός μονάδων και αριθμός δηλωτέων συναλλαγών σε σχέση με αποκτήσεις και εκποιήσεις  </a:t>
          </a:r>
          <a:r>
            <a:rPr lang="el-GR" sz="1400" kern="1200" dirty="0" err="1"/>
            <a:t>κρυπτοστοιχείων</a:t>
          </a:r>
          <a:r>
            <a:rPr lang="el-GR" sz="1400" kern="1200" dirty="0"/>
            <a:t> έναντι νομισμάτων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400" kern="1200" dirty="0"/>
            <a:t>εμπορική αξία, αριθμός μονάδων και αριθμός δηλωτέων συναλλαγών σε σχέση με αποκτήσεις/εκποιήσεις έναντι άλλων </a:t>
          </a:r>
          <a:r>
            <a:rPr lang="el-GR" sz="1400" kern="1200" dirty="0" err="1"/>
            <a:t>κρυπτοστοιχείων</a:t>
          </a:r>
          <a:r>
            <a:rPr lang="el-GR" sz="1400" kern="1200" dirty="0"/>
            <a:t> </a:t>
          </a:r>
          <a:r>
            <a:rPr lang="el-GR" sz="1400" kern="1200" dirty="0" err="1"/>
            <a:t>κλπ</a:t>
          </a:r>
          <a:endParaRPr lang="el-GR" sz="1400" kern="1200" dirty="0"/>
        </a:p>
      </dsp:txBody>
      <dsp:txXfrm rot="-5400000">
        <a:off x="1688886" y="3427443"/>
        <a:ext cx="7376395" cy="1104296"/>
      </dsp:txXfrm>
    </dsp:sp>
    <dsp:sp modelId="{B7C54A95-751E-4C02-A31E-ED71CC86E2A7}">
      <dsp:nvSpPr>
        <dsp:cNvPr id="0" name=""/>
        <dsp:cNvSpPr/>
      </dsp:nvSpPr>
      <dsp:spPr>
        <a:xfrm>
          <a:off x="216" y="3216399"/>
          <a:ext cx="1688669" cy="15297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kern="1200" dirty="0"/>
            <a:t>Πληροφορίες για τα δηλωτέα </a:t>
          </a:r>
          <a:r>
            <a:rPr lang="el-GR" sz="1400" kern="1200" dirty="0" err="1"/>
            <a:t>κρυπτοστοιχεία</a:t>
          </a:r>
          <a:r>
            <a:rPr lang="el-GR" sz="14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 dirty="0"/>
        </a:p>
      </dsp:txBody>
      <dsp:txXfrm>
        <a:off x="74891" y="3291074"/>
        <a:ext cx="1539319" cy="13803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D40A69-C9D2-4040-840C-4AE52263023F}">
      <dsp:nvSpPr>
        <dsp:cNvPr id="0" name=""/>
        <dsp:cNvSpPr/>
      </dsp:nvSpPr>
      <dsp:spPr>
        <a:xfrm>
          <a:off x="1049" y="712973"/>
          <a:ext cx="4092482" cy="24554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Τα κράτη μέλη θα αναλάβουν να θεσπίσουν αποτελεσματικές, αναλογικές και αποτρεπτικές κυρώσεις για τη συμμόρφωση των </a:t>
          </a:r>
          <a:r>
            <a:rPr lang="el-GR" sz="2000" kern="1200" dirty="0" err="1"/>
            <a:t>παρόχων</a:t>
          </a:r>
          <a:r>
            <a:rPr lang="el-GR" sz="2000" kern="1200" dirty="0"/>
            <a:t> υπηρεσιών </a:t>
          </a:r>
          <a:r>
            <a:rPr lang="el-GR" sz="2000" kern="1200" dirty="0" err="1"/>
            <a:t>κρυπτοστοιχείων</a:t>
          </a:r>
          <a:r>
            <a:rPr lang="el-GR" sz="2000" kern="1200" dirty="0"/>
            <a:t> με τις υποχρεώσεις γνωστοποίησης </a:t>
          </a:r>
          <a:endParaRPr lang="en-US" sz="2000" kern="1200" dirty="0"/>
        </a:p>
      </dsp:txBody>
      <dsp:txXfrm>
        <a:off x="1049" y="712973"/>
        <a:ext cx="4092482" cy="2455489"/>
      </dsp:txXfrm>
    </dsp:sp>
    <dsp:sp modelId="{D450D43A-5B7A-40EC-A184-1454242DD167}">
      <dsp:nvSpPr>
        <dsp:cNvPr id="0" name=""/>
        <dsp:cNvSpPr/>
      </dsp:nvSpPr>
      <dsp:spPr>
        <a:xfrm>
          <a:off x="4502780" y="712973"/>
          <a:ext cx="4092482" cy="24554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Οι νέοι κανόνες αναμένεται να τεθούν σε ισχύ την 1η Ιανουαρίου 2026 </a:t>
          </a:r>
          <a:endParaRPr lang="en-US" sz="2000" kern="1200" dirty="0"/>
        </a:p>
      </dsp:txBody>
      <dsp:txXfrm>
        <a:off x="4502780" y="712973"/>
        <a:ext cx="4092482" cy="2455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6D70D-C4BE-4F8B-9418-B965C2DF51E1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7E16C-6179-4BF5-A392-8F8ACDDEA3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172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6615C-ED72-4347-9B14-49C4DD1B79D3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9719799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58E1-AAC8-458C-9F4A-BA39D779538C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20984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2770-D232-4C67-969D-531B0DE9FC42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65745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1E9B-CD04-448A-89A8-DE8BD3EBBACD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5897733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3686-81DD-4442-9D93-505F2FE9D5BB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977901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1DD3-6810-4B7F-83DD-7B7FAA718573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191579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5FD5-7F12-4C9C-A7C5-B10F6D9099CE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3940307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EBC0-C8F1-411E-B0FD-FBEB9DF40F9D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061038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4BA8-3E11-4392-A99D-CA16F800A0E7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9376435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245A-52D2-4DAC-A82B-9D0B37826E7E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40447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9A9A-EF71-4128-8361-2FCC463AF023}" type="datetime1">
              <a:rPr lang="el-GR" smtClean="0"/>
              <a:t>18/10/2023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4028414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ADA9-6732-4895-944F-511216435D82}" type="datetime1">
              <a:rPr lang="el-GR" smtClean="0"/>
              <a:t>18/10/2023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4414300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9065-5E5D-4BAE-9F60-3AD972FC6227}" type="datetime1">
              <a:rPr lang="el-GR" smtClean="0"/>
              <a:t>18/10/2023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0687334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52E65-E33D-4065-9ACE-2C68E1B33E23}" type="datetime1">
              <a:rPr lang="el-GR" smtClean="0"/>
              <a:t>18/10/2023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16626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0FEF-7078-4C11-A1D3-1C4ABC5D94EE}" type="datetime1">
              <a:rPr lang="el-GR" smtClean="0"/>
              <a:t>18/10/2023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6647196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D1DB-4004-4098-BB3C-C2B7C085108C}" type="datetime1">
              <a:rPr lang="el-GR" smtClean="0"/>
              <a:t>18/10/2023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523995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CD1C-BDA1-49E5-B63E-62310CF213E3}" type="datetime1">
              <a:rPr lang="el-GR" smtClean="0"/>
              <a:t>18/10/2023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EFE211-C664-41E4-BDE6-48E6DAD0DA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935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088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52F05ED7-90CF-40D8-811A-5E2214EDCD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811" y="5602982"/>
            <a:ext cx="2627784" cy="11367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7659" y="4613859"/>
            <a:ext cx="7766936" cy="1096899"/>
          </a:xfrm>
        </p:spPr>
        <p:txBody>
          <a:bodyPr>
            <a:normAutofit/>
          </a:bodyPr>
          <a:lstStyle/>
          <a:p>
            <a:pPr defTabSz="425450">
              <a:spcBef>
                <a:spcPts val="600"/>
              </a:spcBef>
            </a:pPr>
            <a:r>
              <a:rPr lang="el-GR" sz="2000" b="1" dirty="0">
                <a:solidFill>
                  <a:schemeClr val="tx1"/>
                </a:solidFill>
              </a:rPr>
              <a:t>Δήμητρα Χ. </a:t>
            </a:r>
            <a:r>
              <a:rPr lang="el-GR" sz="2000" b="1" dirty="0" err="1">
                <a:solidFill>
                  <a:schemeClr val="tx1"/>
                </a:solidFill>
              </a:rPr>
              <a:t>Πάσσιου</a:t>
            </a:r>
            <a:endParaRPr lang="el-GR" sz="2000" b="1" dirty="0">
              <a:solidFill>
                <a:schemeClr val="tx1"/>
              </a:solidFill>
            </a:endParaRPr>
          </a:p>
          <a:p>
            <a:pPr algn="ctr" defTabSz="425450">
              <a:spcBef>
                <a:spcPts val="600"/>
              </a:spcBef>
            </a:pPr>
            <a:r>
              <a:rPr lang="el-GR" sz="2000" b="1" dirty="0">
                <a:solidFill>
                  <a:schemeClr val="tx1"/>
                </a:solidFill>
              </a:rPr>
              <a:t>                       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			</a:t>
            </a:r>
            <a:r>
              <a:rPr lang="el-GR" sz="2000" b="1" dirty="0">
                <a:solidFill>
                  <a:schemeClr val="tx1"/>
                </a:solidFill>
              </a:rPr>
              <a:t>Δικηγόρος - Εταίρος   </a:t>
            </a:r>
            <a:r>
              <a:rPr lang="el-GR" sz="2000" b="1" dirty="0"/>
              <a:t> </a:t>
            </a:r>
            <a:endParaRPr lang="en-US" sz="2000" b="1" dirty="0"/>
          </a:p>
          <a:p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6233" y="788565"/>
            <a:ext cx="8649787" cy="32281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endParaRPr lang="en-US" sz="2000" b="1" dirty="0">
              <a:ln w="0"/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000" b="1" dirty="0">
              <a:ln w="0"/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2000" b="1" i="1" dirty="0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«Η επέκταση των κανόνων φορολογικής διαφάνειας στις συναλλαγές </a:t>
            </a:r>
            <a:r>
              <a:rPr lang="el-GR" sz="2000" b="1" i="1" dirty="0" err="1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κρυπτοστοιχείων</a:t>
            </a:r>
            <a:r>
              <a:rPr lang="el-GR" sz="2000" b="1" i="1" dirty="0">
                <a:ln w="0"/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Οι απαιτήσεις αναφοράς και ανταλλαγής πληροφοριών (DAC 8)»</a:t>
            </a:r>
            <a:endParaRPr lang="en-US" sz="2000" b="1" i="1" dirty="0">
              <a:ln w="0"/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1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6494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D2775-1D82-29AA-084D-9EC54116A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18" y="1040235"/>
            <a:ext cx="8678384" cy="53662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l-GR" sz="2000" b="1" dirty="0">
                <a:solidFill>
                  <a:schemeClr val="accent1"/>
                </a:solidFill>
              </a:rPr>
              <a:t>Υποχρέωση γνωστοποίησης στοιχείων και πληροφοριών στις αρμόδιες αρχές σε:</a:t>
            </a:r>
          </a:p>
          <a:p>
            <a:r>
              <a:rPr lang="el-GR" sz="2000" b="1" dirty="0" err="1"/>
              <a:t>Παρόχους</a:t>
            </a:r>
            <a:r>
              <a:rPr lang="el-GR" sz="2000" b="1" dirty="0"/>
              <a:t> υπηρεσιών </a:t>
            </a:r>
            <a:r>
              <a:rPr lang="el-GR" sz="2000" b="1" dirty="0" err="1"/>
              <a:t>κρυπτοστοιχείων</a:t>
            </a:r>
            <a:r>
              <a:rPr lang="el-GR" sz="2000" b="1" dirty="0"/>
              <a:t> (σύμφωνα με τον </a:t>
            </a:r>
            <a:r>
              <a:rPr lang="en-US" sz="2000" b="1" dirty="0" err="1"/>
              <a:t>MiCA</a:t>
            </a:r>
            <a:r>
              <a:rPr lang="en-US" sz="2000" b="1" dirty="0"/>
              <a:t>)</a:t>
            </a:r>
            <a:r>
              <a:rPr lang="el-GR" sz="2000" dirty="0"/>
              <a:t>:</a:t>
            </a:r>
            <a:r>
              <a:rPr lang="el-GR" sz="2000" i="1" dirty="0"/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i="1" dirty="0"/>
              <a:t>κάθε νομικό πρόσωπο ή άλλη επιχείρηση της οποίας η επιχειρηματική δραστηριότητα είναι η παροχή υπηρεσιών </a:t>
            </a:r>
            <a:r>
              <a:rPr lang="el-GR" i="1" dirty="0" err="1"/>
              <a:t>κρυπτοστοιχείων</a:t>
            </a:r>
            <a:r>
              <a:rPr lang="el-GR" i="1" dirty="0"/>
              <a:t> σε πελάτες σε επαγγελματική βάση και το οποίο επιτρέπεται να παρέχει υπηρεσίες </a:t>
            </a:r>
            <a:r>
              <a:rPr lang="el-GR" i="1" dirty="0" err="1"/>
              <a:t>κρυπτοστοιχείων</a:t>
            </a:r>
            <a:endParaRPr lang="el-GR" i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dirty="0" err="1"/>
              <a:t>Αδειοδότηση</a:t>
            </a:r>
            <a:r>
              <a:rPr lang="el-GR" sz="2000" dirty="0"/>
              <a:t> βάσει Κανονισμού </a:t>
            </a:r>
            <a:r>
              <a:rPr lang="en-US" sz="2000" dirty="0"/>
              <a:t>		</a:t>
            </a:r>
            <a:r>
              <a:rPr lang="el-GR" sz="2000" dirty="0"/>
              <a:t>Παροχή υπηρεσιών σε κατοίκους ΕΕ </a:t>
            </a:r>
          </a:p>
          <a:p>
            <a:r>
              <a:rPr lang="el-GR" sz="2000" b="1" dirty="0"/>
              <a:t>Φορείς εκμετάλλευσης </a:t>
            </a:r>
            <a:r>
              <a:rPr lang="el-GR" sz="2000" b="1" dirty="0" err="1"/>
              <a:t>κρυπτοστοιχείων</a:t>
            </a:r>
            <a:r>
              <a:rPr lang="el-GR" sz="2000" dirty="0"/>
              <a:t>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i="1" dirty="0" err="1"/>
              <a:t>πάροχοι</a:t>
            </a:r>
            <a:r>
              <a:rPr lang="el-GR" i="1" dirty="0"/>
              <a:t> υπηρεσιών </a:t>
            </a:r>
            <a:r>
              <a:rPr lang="el-GR" i="1" dirty="0" err="1"/>
              <a:t>κρυπτοστοιχείων</a:t>
            </a:r>
            <a:r>
              <a:rPr lang="el-GR" i="1" dirty="0"/>
              <a:t> που δεν </a:t>
            </a:r>
            <a:r>
              <a:rPr lang="el-GR" i="1" dirty="0" err="1"/>
              <a:t>εμπίπουν</a:t>
            </a:r>
            <a:r>
              <a:rPr lang="el-GR" i="1" dirty="0"/>
              <a:t> στο πεδίο εφαρμογής του Κανονισμού και δεν έχουν λάβει άδεια παροχής υπηρεσιών. </a:t>
            </a:r>
            <a:endParaRPr lang="el-GR" dirty="0"/>
          </a:p>
          <a:p>
            <a:pPr marL="0" indent="0">
              <a:lnSpc>
                <a:spcPct val="150000"/>
              </a:lnSpc>
              <a:buNone/>
              <a:tabLst>
                <a:tab pos="1079500" algn="l"/>
              </a:tabLst>
            </a:pPr>
            <a:r>
              <a:rPr lang="el-GR" sz="2000" dirty="0"/>
              <a:t> Ατομικός Αριθμός Ταυτοποίησης </a:t>
            </a:r>
            <a:r>
              <a:rPr lang="en-US" sz="2000" dirty="0"/>
              <a:t>	         </a:t>
            </a:r>
            <a:r>
              <a:rPr lang="el-GR" sz="2000" dirty="0"/>
              <a:t>Παροχή υπηρεσιών σε κατοίκους ΕΕ </a:t>
            </a:r>
          </a:p>
          <a:p>
            <a:endParaRPr lang="el-G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F2A0A-E679-41AA-D7FD-F16B7DA31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10</a:t>
            </a:fld>
            <a:endParaRPr lang="el-GR"/>
          </a:p>
        </p:txBody>
      </p:sp>
      <p:pic>
        <p:nvPicPr>
          <p:cNvPr id="7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D29D08D3-62B3-FA71-083A-BB3B45B6AF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71466F8C-720F-429D-713B-4AD4EBA81E33}"/>
              </a:ext>
            </a:extLst>
          </p:cNvPr>
          <p:cNvCxnSpPr/>
          <p:nvPr/>
        </p:nvCxnSpPr>
        <p:spPr>
          <a:xfrm>
            <a:off x="4208873" y="3702713"/>
            <a:ext cx="461913" cy="1885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3C0D8C81-3980-CFF3-EDD7-AC9BBD1B7E76}"/>
              </a:ext>
            </a:extLst>
          </p:cNvPr>
          <p:cNvCxnSpPr/>
          <p:nvPr/>
        </p:nvCxnSpPr>
        <p:spPr>
          <a:xfrm>
            <a:off x="4359036" y="5514618"/>
            <a:ext cx="461913" cy="1885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173176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6FE6-EFE6-1B33-8662-237BAE38A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48" y="974495"/>
            <a:ext cx="8596668" cy="801188"/>
          </a:xfrm>
        </p:spPr>
        <p:txBody>
          <a:bodyPr>
            <a:noAutofit/>
          </a:bodyPr>
          <a:lstStyle/>
          <a:p>
            <a:pPr algn="just"/>
            <a:r>
              <a:rPr lang="el-G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Διαγραφή του φορέα εκμετάλλευσης </a:t>
            </a:r>
            <a:r>
              <a:rPr lang="el-GR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κρυπτοστοιχείων</a:t>
            </a:r>
            <a:br>
              <a:rPr lang="el-G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73104DF8-E621-90E6-4EC3-8CAF196AA1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217587"/>
              </p:ext>
            </p:extLst>
          </p:nvPr>
        </p:nvGraphicFramePr>
        <p:xfrm>
          <a:off x="503162" y="1201545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22DF2-201C-99E0-5FB4-CB90C6E4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11</a:t>
            </a:fld>
            <a:endParaRPr lang="el-GR"/>
          </a:p>
        </p:txBody>
      </p:sp>
      <p:pic>
        <p:nvPicPr>
          <p:cNvPr id="7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2D5B0C11-C224-6DDF-DB7C-614C52D8EB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217B486-C96D-737E-1AA7-90EEDE091078}"/>
              </a:ext>
            </a:extLst>
          </p:cNvPr>
          <p:cNvSpPr txBox="1">
            <a:spLocks/>
          </p:cNvSpPr>
          <p:nvPr/>
        </p:nvSpPr>
        <p:spPr>
          <a:xfrm>
            <a:off x="590248" y="483871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l-G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Απαλλαγή από την υποχρέωση καταχώρησης και γνωστοποίησης εντός της ΕΕ, εάν το κράτος εγκατάστασης (εκτός ΕΕ) εφαρμόζει ανταλλαγή πληροφοριών με κράτος της ΕΕ. </a:t>
            </a:r>
          </a:p>
        </p:txBody>
      </p:sp>
    </p:spTree>
    <p:extLst>
      <p:ext uri="{BB962C8B-B14F-4D97-AF65-F5344CB8AC3E}">
        <p14:creationId xmlns:p14="http://schemas.microsoft.com/office/powerpoint/2010/main" val="2730529681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0F5B4D7-5523-ACF7-05E4-139698496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l-GR" sz="3200" dirty="0"/>
              <a:t>Αρμόδιες αρχές υποβολής πληροφοριών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CF07-4E4A-BB5E-94CF-8DD153EE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8EFE211-C664-41E4-BDE6-48E6DAD0DA6E}" type="slidenum">
              <a:rPr lang="el-GR" smtClean="0"/>
              <a:pPr>
                <a:spcAft>
                  <a:spcPts val="600"/>
                </a:spcAft>
              </a:pPr>
              <a:t>12</a:t>
            </a:fld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BA60A-9D78-3BEA-9839-8D76CC90D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783" y="816638"/>
            <a:ext cx="5045686" cy="5224724"/>
          </a:xfrm>
        </p:spPr>
        <p:txBody>
          <a:bodyPr anchor="ctr">
            <a:normAutofit/>
          </a:bodyPr>
          <a:lstStyle/>
          <a:p>
            <a:pPr algn="just"/>
            <a:r>
              <a:rPr lang="el-GR" b="1" dirty="0" err="1"/>
              <a:t>αδειοδοτημένοι</a:t>
            </a:r>
            <a:r>
              <a:rPr lang="el-GR" b="1" dirty="0"/>
              <a:t> </a:t>
            </a:r>
            <a:r>
              <a:rPr lang="el-GR" b="1" dirty="0" err="1"/>
              <a:t>πάροχοι</a:t>
            </a:r>
            <a:r>
              <a:rPr lang="el-GR" b="1" dirty="0"/>
              <a:t> υπηρεσιών </a:t>
            </a:r>
            <a:r>
              <a:rPr lang="el-GR" b="1" dirty="0" err="1"/>
              <a:t>κρυπτοστοιχείων</a:t>
            </a:r>
            <a:r>
              <a:rPr lang="el-GR" dirty="0"/>
              <a:t>: γνωστοποίηση στις αρχές του κράτους μέλους, στο οποίο έχει εκδοθεί η άδεια παροχής υπηρεσιών</a:t>
            </a:r>
            <a:endParaRPr lang="en-US" dirty="0"/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b="1" dirty="0"/>
              <a:t>Φορείς</a:t>
            </a:r>
            <a:r>
              <a:rPr lang="en-US" b="1" dirty="0"/>
              <a:t> </a:t>
            </a:r>
            <a:r>
              <a:rPr lang="el-GR" b="1" dirty="0"/>
              <a:t>εκμετάλλευσης </a:t>
            </a:r>
            <a:r>
              <a:rPr lang="el-GR" b="1" dirty="0" err="1"/>
              <a:t>κρυπτοστοιχείων</a:t>
            </a:r>
            <a:r>
              <a:rPr lang="el-GR" b="1" dirty="0"/>
              <a:t> χωρίς άδεια</a:t>
            </a:r>
            <a:r>
              <a:rPr lang="el-GR" dirty="0"/>
              <a:t>:  γνωστοποίηση στις αρχές του κράτους μέλους, στο οποίο έχουν καταχωρηθεί βάσει της διαδικασίας που προβλέπεται στην Οδηγία </a:t>
            </a:r>
          </a:p>
          <a:p>
            <a:pPr algn="just"/>
            <a:endParaRPr lang="el-GR" dirty="0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B120FCE4-D4FD-E8C9-676E-AA7790F3A8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6775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0F79E-8DA9-947A-E76A-2E29E278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87977"/>
            <a:ext cx="8596668" cy="53533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l-GR" sz="2400" b="1" dirty="0">
                <a:solidFill>
                  <a:schemeClr val="accent1"/>
                </a:solidFill>
              </a:rPr>
              <a:t>Δηλωτέος χρήστης</a:t>
            </a:r>
            <a:r>
              <a:rPr lang="el-GR" sz="2400" dirty="0">
                <a:solidFill>
                  <a:schemeClr val="accent1"/>
                </a:solidFill>
              </a:rPr>
              <a:t>: </a:t>
            </a:r>
            <a:r>
              <a:rPr lang="el-GR" sz="2000" i="1" dirty="0"/>
              <a:t>κάθε φυσικό ή νομικό πρόσωπο ή νομική οντότητα κράτους μέλους της ΕΕ. </a:t>
            </a:r>
          </a:p>
          <a:p>
            <a:pPr marL="0" indent="0">
              <a:buNone/>
            </a:pPr>
            <a:endParaRPr lang="el-GR" sz="2000" i="1" dirty="0"/>
          </a:p>
          <a:p>
            <a:pPr marL="0" indent="0">
              <a:buNone/>
            </a:pPr>
            <a:r>
              <a:rPr lang="el-GR" sz="2000" i="1" dirty="0"/>
              <a:t>Δεν θεωρούνται δηλωτέοι χρήστες οι αντιπρόσωποι, θεματοφύλακες, εντολοδόχοι ή ενδιάμεσοι. </a:t>
            </a:r>
          </a:p>
          <a:p>
            <a:pPr marL="0" indent="0">
              <a:buNone/>
            </a:pPr>
            <a:endParaRPr lang="el-GR" sz="2000" i="1" dirty="0"/>
          </a:p>
          <a:p>
            <a:pPr marL="0" indent="0">
              <a:buNone/>
            </a:pPr>
            <a:r>
              <a:rPr lang="el-GR" sz="2400" b="1" dirty="0">
                <a:solidFill>
                  <a:schemeClr val="accent1"/>
                </a:solidFill>
              </a:rPr>
              <a:t>Δηλωτέα </a:t>
            </a:r>
            <a:r>
              <a:rPr lang="el-GR" sz="2400" b="1" dirty="0" err="1">
                <a:solidFill>
                  <a:schemeClr val="accent1"/>
                </a:solidFill>
              </a:rPr>
              <a:t>Κρυπτοστοιχεία</a:t>
            </a:r>
            <a:r>
              <a:rPr lang="el-GR" sz="2400" dirty="0"/>
              <a:t>: </a:t>
            </a:r>
            <a:r>
              <a:rPr lang="el-GR" sz="2000" dirty="0"/>
              <a:t>όλοι οι τύποι </a:t>
            </a:r>
            <a:r>
              <a:rPr lang="el-GR" sz="2000" dirty="0" err="1"/>
              <a:t>κρυπτοστοιχείων</a:t>
            </a:r>
            <a:r>
              <a:rPr lang="el-GR" sz="2000" dirty="0"/>
              <a:t> που μπορούν να χρησιμοποιηθούν για σκοπούς πληρωμής ή επενδύσεων: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b="1" dirty="0"/>
              <a:t>ψηφιακά κέρματα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b="1" dirty="0"/>
              <a:t>ψηφιακά κέρματα με αναφορά περιουσιακών στοιχείων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b="1" dirty="0"/>
              <a:t>λοιπά </a:t>
            </a:r>
            <a:r>
              <a:rPr lang="el-GR" sz="2000" b="1" dirty="0" err="1"/>
              <a:t>κρυπτοστοιχεία</a:t>
            </a:r>
            <a:r>
              <a:rPr lang="el-GR" sz="2000" b="1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000" b="1" dirty="0"/>
              <a:t>ηλεκτρονικό χρήμα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5164E-F118-731F-D1BA-F56C7761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13</a:t>
            </a:fld>
            <a:endParaRPr lang="el-GR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4C9C7EDB-CA07-EEE4-3684-B80ACE4F35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39605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93A6-3996-BAE6-67F9-9F5866909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17341"/>
            <a:ext cx="8596668" cy="1320800"/>
          </a:xfrm>
        </p:spPr>
        <p:txBody>
          <a:bodyPr>
            <a:noAutofit/>
          </a:bodyPr>
          <a:lstStyle/>
          <a:p>
            <a:r>
              <a:rPr lang="el-GR" sz="2400" b="1" dirty="0"/>
              <a:t>Δηλωτέα Συναλλαγή</a:t>
            </a:r>
            <a:r>
              <a:rPr lang="el-GR" sz="2000" dirty="0"/>
              <a:t>: κάθε </a:t>
            </a:r>
            <a:r>
              <a:rPr lang="el-GR" sz="2000" u="sng" dirty="0"/>
              <a:t>εγχώρια</a:t>
            </a:r>
            <a:r>
              <a:rPr lang="el-GR" sz="2000" dirty="0"/>
              <a:t> ή </a:t>
            </a:r>
            <a:r>
              <a:rPr lang="el-GR" sz="2000" u="sng" dirty="0"/>
              <a:t>διασυνοριακή</a:t>
            </a:r>
            <a:r>
              <a:rPr lang="el-GR" sz="2000" dirty="0"/>
              <a:t> συναλλαγή με την οποία:</a:t>
            </a:r>
            <a:br>
              <a:rPr lang="el-GR" sz="2000" dirty="0"/>
            </a:br>
            <a:endParaRPr lang="el-GR" sz="20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624B509-DF09-A12B-060F-C52D38DEAF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703766"/>
              </p:ext>
            </p:extLst>
          </p:nvPr>
        </p:nvGraphicFramePr>
        <p:xfrm>
          <a:off x="1560352" y="1761688"/>
          <a:ext cx="7287556" cy="3954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002CDF-AAC7-1AF4-F05F-BD6DF18F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14</a:t>
            </a:fld>
            <a:endParaRPr lang="el-GR"/>
          </a:p>
        </p:txBody>
      </p:sp>
      <p:pic>
        <p:nvPicPr>
          <p:cNvPr id="8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AB1887FB-56FD-A218-889C-E6597302990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65773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1ACE1CF-F89E-0E1B-E87B-F978DBD6F4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060639"/>
              </p:ext>
            </p:extLst>
          </p:nvPr>
        </p:nvGraphicFramePr>
        <p:xfrm>
          <a:off x="412376" y="1055614"/>
          <a:ext cx="9126583" cy="4746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71205-F31A-F06D-6554-9DC5C4738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15</a:t>
            </a:fld>
            <a:endParaRPr lang="el-GR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E266489-1C65-33C7-8C45-D77549BCADDE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818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800" dirty="0"/>
              <a:t>Δηλωτέες Πληροφορίες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DC246E-93E8-EF48-3ECE-B20210DE81FC}"/>
              </a:ext>
            </a:extLst>
          </p:cNvPr>
          <p:cNvSpPr txBox="1"/>
          <p:nvPr/>
        </p:nvSpPr>
        <p:spPr>
          <a:xfrm>
            <a:off x="412376" y="5925233"/>
            <a:ext cx="86393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l-G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Οι πληροφορίες θα πρέπει να παρέχονται έως την 31η Ιουλίου του ημερολογιακού έτους που </a:t>
            </a: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ακολουθεί </a:t>
            </a:r>
            <a:r>
              <a:rPr lang="el-G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του έτους που αφορούν οι πληροφορίες. 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5287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lose-up of calculator and data">
            <a:extLst>
              <a:ext uri="{FF2B5EF4-FFF2-40B4-BE49-F238E27FC236}">
                <a16:creationId xmlns:a16="http://schemas.microsoft.com/office/drawing/2014/main" id="{12F575E9-55F2-E0F5-F7E1-1DDEC3462A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6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CEEF31-0A36-48C7-3DE5-8D53AD5B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38" y="1012966"/>
            <a:ext cx="3851123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100" dirty="0"/>
              <a:t>Υποχρεώσεις Δέουσας Επιμέλειας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A8A79-A598-F750-6E26-185CF7445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839" y="2433967"/>
            <a:ext cx="385112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Ο δηλών </a:t>
            </a:r>
            <a:r>
              <a:rPr lang="el-GR" dirty="0" err="1"/>
              <a:t>πάροχος</a:t>
            </a:r>
            <a:r>
              <a:rPr lang="el-GR" dirty="0"/>
              <a:t> υπηρεσιών </a:t>
            </a:r>
            <a:r>
              <a:rPr lang="el-GR" dirty="0" err="1"/>
              <a:t>κρυπτοστοιχείων</a:t>
            </a:r>
            <a:r>
              <a:rPr lang="el-GR" dirty="0"/>
              <a:t> υποχρεούται σε διαδικασίας δέουσας επιμέλειας προκειμένου να διαπιστωθεί εάν ο πελάτης τους είναι δηλωτέο πρόσωπο κατά τους ορισμούς της Οδηγίας. </a:t>
            </a:r>
          </a:p>
          <a:p>
            <a:endParaRPr lang="el-GR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2EF69-471B-E270-6F4C-76871131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8EFE211-C664-41E4-BDE6-48E6DAD0DA6E}" type="slidenum">
              <a:rPr lang="el-G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l-GR">
              <a:solidFill>
                <a:srgbClr val="FFFFFF"/>
              </a:solidFill>
            </a:endParaRP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632E79B5-D7AF-459F-E4C0-D7E3AC47CC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58348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C631-76A1-14FD-DF12-C7D5DB1E3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5975"/>
            <a:ext cx="8596668" cy="1320800"/>
          </a:xfrm>
        </p:spPr>
        <p:txBody>
          <a:bodyPr>
            <a:normAutofit/>
          </a:bodyPr>
          <a:lstStyle/>
          <a:p>
            <a:pPr algn="ctr"/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53640-7ACF-E596-36B2-25392348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8EFE211-C664-41E4-BDE6-48E6DAD0DA6E}" type="slidenum">
              <a:rPr lang="el-GR" smtClean="0"/>
              <a:pPr>
                <a:spcAft>
                  <a:spcPts val="600"/>
                </a:spcAft>
              </a:pPr>
              <a:t>17</a:t>
            </a:fld>
            <a:endParaRPr lang="el-GR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20C0A3BA-937F-35AF-17BC-C5A58DF60F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611F8E4-A5FA-4A4B-41C2-68DB31A5D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36787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2860223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ECDC9-370A-ABB8-FBE1-358A6BD52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251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Τελικές παρατηρήσεις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D4E10-E4A1-7951-D395-0472A8F7D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76" y="1776231"/>
            <a:ext cx="8596668" cy="444769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l-GR" sz="2000" b="1" dirty="0"/>
              <a:t>Αναζήτηση ισορροπίας ανάμεσα στην ανάγκη λεπτομερούς αναφοράς </a:t>
            </a:r>
            <a:r>
              <a:rPr lang="el-GR" sz="2000" dirty="0"/>
              <a:t>και στο </a:t>
            </a:r>
            <a:r>
              <a:rPr lang="el-GR" sz="2000" b="1" dirty="0"/>
              <a:t>κόστος συμμόρφωσης </a:t>
            </a:r>
            <a:r>
              <a:rPr lang="el-GR" sz="2000" dirty="0"/>
              <a:t>των </a:t>
            </a:r>
            <a:r>
              <a:rPr lang="el-GR" sz="2000" dirty="0" err="1"/>
              <a:t>παρόχων</a:t>
            </a:r>
            <a:r>
              <a:rPr lang="el-GR" sz="2000" dirty="0"/>
              <a:t> υπηρεσιών </a:t>
            </a:r>
            <a:r>
              <a:rPr lang="el-GR" sz="2000" dirty="0" err="1"/>
              <a:t>κρυπτοστοιχείων</a:t>
            </a:r>
            <a:r>
              <a:rPr lang="el-GR" sz="2000" dirty="0"/>
              <a:t>. </a:t>
            </a:r>
            <a:r>
              <a:rPr lang="el-GR" sz="2000" i="1" dirty="0"/>
              <a:t>Εκτίμηση μειωμένου κόστους σε σχέση με εκείνο που θα απαιτείτο για τη συμμόρφωση σε διαφορετικούς εθνικούς κανόνες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l-GR" sz="20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2000" b="1" dirty="0"/>
              <a:t>Διαφάνεια / Σταθερότητα</a:t>
            </a:r>
            <a:r>
              <a:rPr lang="en-US" sz="2000" b="1" dirty="0"/>
              <a:t>		</a:t>
            </a:r>
            <a:r>
              <a:rPr lang="el-GR" sz="2000" b="1" dirty="0"/>
              <a:t> </a:t>
            </a:r>
            <a:r>
              <a:rPr lang="el-GR" sz="2000" dirty="0"/>
              <a:t>ενίσχυση εμπιστοσύνης αύξηση χρηστών </a:t>
            </a:r>
            <a:r>
              <a:rPr lang="en-US" sz="2000" dirty="0"/>
              <a:t>  		</a:t>
            </a:r>
            <a:r>
              <a:rPr lang="el-GR" sz="2000" dirty="0"/>
              <a:t>αύξηση των φορολογικών εσόδων </a:t>
            </a:r>
            <a:endParaRPr lang="en-US" sz="2000" dirty="0"/>
          </a:p>
          <a:p>
            <a:pPr marL="0" indent="0" algn="just">
              <a:buNone/>
            </a:pPr>
            <a:endParaRPr lang="en-U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sz="2000" b="1" dirty="0"/>
              <a:t>Πρόσθετα ετήσια φορολογητέα έσοδα 1-έως 2,4 δις ετησίως. </a:t>
            </a:r>
          </a:p>
          <a:p>
            <a:endParaRPr lang="el-G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8FD46-992C-CD01-28DE-CEE70183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18</a:t>
            </a:fld>
            <a:endParaRPr lang="el-GR"/>
          </a:p>
        </p:txBody>
      </p:sp>
      <p:pic>
        <p:nvPicPr>
          <p:cNvPr id="8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54A50867-388B-F779-B9B3-815EFFE3E3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79ABBB-189D-CA7B-1BF9-A101A5EAD034}"/>
              </a:ext>
            </a:extLst>
          </p:cNvPr>
          <p:cNvCxnSpPr/>
          <p:nvPr/>
        </p:nvCxnSpPr>
        <p:spPr>
          <a:xfrm>
            <a:off x="2128724" y="4381648"/>
            <a:ext cx="47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FFA1EF-B14C-A598-F4AD-57F822568779}"/>
              </a:ext>
            </a:extLst>
          </p:cNvPr>
          <p:cNvCxnSpPr/>
          <p:nvPr/>
        </p:nvCxnSpPr>
        <p:spPr>
          <a:xfrm>
            <a:off x="4086436" y="4100219"/>
            <a:ext cx="47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08655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0ED2B5-7A12-3814-ADB9-959E26096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168368"/>
              </p:ext>
            </p:extLst>
          </p:nvPr>
        </p:nvGraphicFramePr>
        <p:xfrm>
          <a:off x="374468" y="963946"/>
          <a:ext cx="9283338" cy="5259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91556-CD4F-BC4D-58C4-75DEFD83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2</a:t>
            </a:fld>
            <a:endParaRPr lang="el-GR"/>
          </a:p>
        </p:txBody>
      </p:sp>
      <p:pic>
        <p:nvPicPr>
          <p:cNvPr id="7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1E5A48D7-348A-A893-8EF0-A626581F830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49326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D513D-D392-E319-FE2F-09412C044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4577"/>
            <a:ext cx="8596668" cy="43467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Ο φορολογικός σχεδιασμός απαιτείται να γίνει συντονισμένα σε επίπεδο ΕΕ λόγω του διασυνοριακού χαρακτήρα των </a:t>
            </a:r>
            <a:r>
              <a:rPr lang="el-GR" sz="20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κρυπτοστοιχείων</a:t>
            </a:r>
            <a:endParaRPr lang="el-GR" sz="2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l-GR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en-US" sz="20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</a:t>
            </a:r>
            <a:r>
              <a:rPr lang="el-GR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για τη διασφάλιση της αποτελεσματικής είσπραξης φόρων</a:t>
            </a:r>
            <a:r>
              <a:rPr lang="el-GR" sz="2000" dirty="0">
                <a:ea typeface="Times New Roman" panose="02020603050405020304" pitchFamily="18" charset="0"/>
                <a:cs typeface="Calibri" panose="020F0502020204030204" pitchFamily="34" charset="0"/>
              </a:rPr>
              <a:t> και</a:t>
            </a:r>
          </a:p>
          <a:p>
            <a:pPr marL="0" indent="0" algn="just">
              <a:buNone/>
            </a:pPr>
            <a:endParaRPr lang="el-GR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l-GR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ea typeface="Times New Roman" panose="02020603050405020304" pitchFamily="18" charset="0"/>
                <a:cs typeface="Calibri" panose="020F0502020204030204" pitchFamily="34" charset="0"/>
              </a:rPr>
              <a:t> 	   </a:t>
            </a:r>
            <a:r>
              <a:rPr lang="el-GR" sz="2000">
                <a:ea typeface="Times New Roman" panose="02020603050405020304" pitchFamily="18" charset="0"/>
                <a:cs typeface="Calibri" panose="020F0502020204030204" pitchFamily="34" charset="0"/>
              </a:rPr>
              <a:t>  την </a:t>
            </a:r>
            <a:r>
              <a:rPr lang="el-GR" sz="2000" dirty="0">
                <a:ea typeface="Times New Roman" panose="02020603050405020304" pitchFamily="18" charset="0"/>
                <a:cs typeface="Calibri" panose="020F0502020204030204" pitchFamily="34" charset="0"/>
              </a:rPr>
              <a:t>αποφυγή ρυθμιστικού κατακερματισμού</a:t>
            </a:r>
            <a:endParaRPr lang="el-GR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73D5E-3D6C-DCB9-8BBE-F3F6A99C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FE211-C664-41E4-BDE6-48E6DAD0DA6E}" type="slidenum">
              <a:rPr lang="el-GR" smtClean="0"/>
              <a:t>3</a:t>
            </a:fld>
            <a:endParaRPr lang="el-GR"/>
          </a:p>
        </p:txBody>
      </p:sp>
      <p:pic>
        <p:nvPicPr>
          <p:cNvPr id="8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7C5EADC-D7F8-AC4A-303A-90309C1849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7A38B332-B3EA-8EC9-9ECE-1B4369BEA23E}"/>
              </a:ext>
            </a:extLst>
          </p:cNvPr>
          <p:cNvSpPr/>
          <p:nvPr/>
        </p:nvSpPr>
        <p:spPr>
          <a:xfrm>
            <a:off x="809897" y="3021874"/>
            <a:ext cx="513806" cy="148046"/>
          </a:xfrm>
          <a:prstGeom prst="right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C1868F9-6565-1A09-5D75-CF2B74D95121}"/>
              </a:ext>
            </a:extLst>
          </p:cNvPr>
          <p:cNvSpPr/>
          <p:nvPr/>
        </p:nvSpPr>
        <p:spPr>
          <a:xfrm>
            <a:off x="811295" y="4299482"/>
            <a:ext cx="513806" cy="148046"/>
          </a:xfrm>
          <a:prstGeom prst="right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635658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62567-F738-9E1E-0C74-C8F443EDD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947" y="2160207"/>
            <a:ext cx="3729076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latin typeface="+mj-lt"/>
                <a:ea typeface="+mj-ea"/>
                <a:cs typeface="+mj-cs"/>
              </a:rPr>
              <a:t>K</a:t>
            </a:r>
            <a:r>
              <a:rPr lang="el-GR" sz="3200" kern="1200" dirty="0" err="1">
                <a:latin typeface="+mj-lt"/>
                <a:ea typeface="+mj-ea"/>
                <a:cs typeface="+mj-cs"/>
              </a:rPr>
              <a:t>ρυπτοστοιχεία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(crypto assets)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AB27D-6810-ADBA-0AF0-024C4929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Aft>
                <a:spcPts val="600"/>
              </a:spcAft>
            </a:pPr>
            <a:fld id="{E8EFE211-C664-41E4-BDE6-48E6DAD0DA6E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7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0EF1E4D-424F-A1AB-3AC0-1B9910ABD1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  <p:graphicFrame>
        <p:nvGraphicFramePr>
          <p:cNvPr id="27" name="Content Placeholder 4">
            <a:extLst>
              <a:ext uri="{FF2B5EF4-FFF2-40B4-BE49-F238E27FC236}">
                <a16:creationId xmlns:a16="http://schemas.microsoft.com/office/drawing/2014/main" id="{71DBB072-7BCA-C894-9354-954E078A10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529623"/>
              </p:ext>
            </p:extLst>
          </p:nvPr>
        </p:nvGraphicFramePr>
        <p:xfrm>
          <a:off x="4654035" y="902971"/>
          <a:ext cx="4602747" cy="4515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2747">
                  <a:extLst>
                    <a:ext uri="{9D8B030D-6E8A-4147-A177-3AD203B41FA5}">
                      <a16:colId xmlns:a16="http://schemas.microsoft.com/office/drawing/2014/main" val="646698508"/>
                    </a:ext>
                  </a:extLst>
                </a:gridCol>
              </a:tblGrid>
              <a:tr h="381707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l-GR" sz="21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κάθε  ψηφιακή αναπαράσταση αξίας ή δικαιώματος που μπορεί να μεταβιβαστεί και να αποθηκευτεί ηλεκτρονικά με χρήση τεχνολογίας κατανεμημένου καθολικού (</a:t>
                      </a:r>
                      <a:r>
                        <a:rPr lang="en-US" sz="21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DTL</a:t>
                      </a:r>
                      <a:r>
                        <a:rPr lang="el-GR" sz="21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) ή άλλων παρόμοιων τεχνολογιών </a:t>
                      </a:r>
                      <a:endParaRPr lang="el-GR" sz="1600" b="0" i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el-GR" sz="21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l-GR" sz="16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571" marR="10257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97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222264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7338BF-4C17-9F39-BF52-198C6D2A3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7" y="1179151"/>
            <a:ext cx="3647909" cy="4463889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Κα</a:t>
            </a:r>
            <a:r>
              <a:rPr lang="en-US" dirty="0" err="1"/>
              <a:t>νονισμός</a:t>
            </a:r>
            <a:r>
              <a:rPr lang="en-US" dirty="0"/>
              <a:t> (ΕΕ) 2023/1114 (Regulation establishing a European framework for Markets in Crypto assets (</a:t>
            </a:r>
            <a:r>
              <a:rPr lang="en-US" dirty="0" err="1"/>
              <a:t>MiCΑ</a:t>
            </a:r>
            <a:r>
              <a:rPr lang="en-US" dirty="0"/>
              <a:t>): </a:t>
            </a:r>
            <a:b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222A-1FEA-7388-FFA3-4FB8F65A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el-GR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Ρυθμίζει την έκδοση </a:t>
            </a:r>
            <a:r>
              <a:rPr lang="el-GR" sz="2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κρυπτοστοιχείων</a:t>
            </a:r>
            <a:r>
              <a:rPr lang="el-GR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και τις προϋποθέσεις δημοσιοποίησης και διαφάνειας /καθιέρωση Λευκής Βίβλου</a:t>
            </a:r>
          </a:p>
          <a:p>
            <a:pPr>
              <a:spcAft>
                <a:spcPts val="1000"/>
              </a:spcAft>
            </a:pPr>
            <a:r>
              <a:rPr lang="el-G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Ορίζει τη διαδικασία </a:t>
            </a:r>
            <a:r>
              <a:rPr lang="el-GR" sz="2000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αδειοδότησης</a:t>
            </a:r>
            <a:r>
              <a:rPr lang="el-G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των </a:t>
            </a:r>
            <a:r>
              <a:rPr lang="el-GR" sz="2000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παρόχων</a:t>
            </a:r>
            <a:r>
              <a:rPr lang="el-G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υπηρεσιών </a:t>
            </a:r>
            <a:r>
              <a:rPr lang="el-GR" sz="2000" dirty="0" err="1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κρυπτοστοιχείων</a:t>
            </a:r>
            <a:r>
              <a:rPr lang="el-GR" sz="20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l-GR" sz="2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l-G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Οριοθετεί τις υπηρεσίες που παρέχονται στις συναλλαγές με </a:t>
            </a:r>
            <a:r>
              <a:rPr lang="el-GR" sz="2000" dirty="0" err="1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κρυπτοστοιχεία</a:t>
            </a:r>
            <a:endParaRPr lang="el-GR" sz="2000" dirty="0"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l-GR" sz="2000" dirty="0">
                <a:latin typeface="+mj-lt"/>
                <a:cs typeface="Calibri" panose="020F0502020204030204" pitchFamily="34" charset="0"/>
              </a:rPr>
              <a:t>Θέτει όρους κεφαλαιακής επάρκειας των </a:t>
            </a:r>
            <a:r>
              <a:rPr lang="el-GR" sz="2000" dirty="0" err="1">
                <a:latin typeface="+mj-lt"/>
                <a:cs typeface="Calibri" panose="020F0502020204030204" pitchFamily="34" charset="0"/>
              </a:rPr>
              <a:t>κρυπτοπαρόχων</a:t>
            </a: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l-GR" sz="2000" dirty="0">
                <a:latin typeface="+mj-lt"/>
                <a:cs typeface="Calibri" panose="020F0502020204030204" pitchFamily="34" charset="0"/>
              </a:rPr>
              <a:t>Κατηγοριοποιεί τα </a:t>
            </a:r>
            <a:r>
              <a:rPr lang="el-GR" sz="2000" dirty="0" err="1">
                <a:latin typeface="+mj-lt"/>
                <a:cs typeface="Calibri" panose="020F0502020204030204" pitchFamily="34" charset="0"/>
              </a:rPr>
              <a:t>κρυπτοστοιχεία</a:t>
            </a:r>
            <a:r>
              <a:rPr lang="el-GR" sz="2000" dirty="0">
                <a:latin typeface="+mj-lt"/>
                <a:cs typeface="Calibri" panose="020F0502020204030204" pitchFamily="34" charset="0"/>
              </a:rPr>
              <a:t> σε 3 κύριες κατηγορίες</a:t>
            </a:r>
          </a:p>
          <a:p>
            <a:pPr>
              <a:spcAft>
                <a:spcPts val="1000"/>
              </a:spcAft>
            </a:pPr>
            <a:endParaRPr lang="el-GR" sz="2000" dirty="0">
              <a:latin typeface="+mj-lt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AFC3E6-88AC-4E2B-6B65-86815CEB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8EFE211-C664-41E4-BDE6-48E6DAD0DA6E}" type="slidenum">
              <a:rPr lang="el-GR" smtClean="0"/>
              <a:pPr>
                <a:spcAft>
                  <a:spcPts val="600"/>
                </a:spcAft>
              </a:pPr>
              <a:t>5</a:t>
            </a:fld>
            <a:endParaRPr lang="el-GR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DFD4494-FB0C-1283-4CB3-4176C8E9BF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52469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83A9F0-55B8-45FD-B612-CA7D5FF84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09" y="1179151"/>
            <a:ext cx="3994154" cy="4463889"/>
          </a:xfrm>
        </p:spPr>
        <p:txBody>
          <a:bodyPr anchor="ctr">
            <a:normAutofit/>
          </a:bodyPr>
          <a:lstStyle/>
          <a:p>
            <a:r>
              <a:rPr lang="el-GR" sz="3200" dirty="0"/>
              <a:t>Οι κύριες κατηγορίες </a:t>
            </a:r>
            <a:r>
              <a:rPr lang="el-GR" sz="3200" dirty="0" err="1"/>
              <a:t>κρυπτοστοιχείων</a:t>
            </a:r>
            <a:br>
              <a:rPr lang="el-GR" sz="3200" dirty="0"/>
            </a:br>
            <a:r>
              <a:rPr lang="el-GR" sz="3200" dirty="0"/>
              <a:t>βάσει </a:t>
            </a:r>
            <a:r>
              <a:rPr lang="en-US" sz="3200" dirty="0" err="1"/>
              <a:t>MiCA</a:t>
            </a:r>
            <a:r>
              <a:rPr lang="el-GR" sz="3200" dirty="0"/>
              <a:t> 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2C28B-85EB-8BD1-7BAE-84CC3B4FD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70" y="451513"/>
            <a:ext cx="6663264" cy="5954974"/>
          </a:xfrm>
        </p:spPr>
        <p:txBody>
          <a:bodyPr anchor="ctr">
            <a:normAutofit/>
          </a:bodyPr>
          <a:lstStyle/>
          <a:p>
            <a:pPr algn="just"/>
            <a:r>
              <a:rPr lang="el-GR" sz="2000" dirty="0"/>
              <a:t>Τα ψηφιακά κέρματα (μάρκα ηλεκτρονικού χρήματος): επιδιώκουν τη διατήρηση σταθερής αξίας με αναφορά σε ένα μόνο επίσημο νόμισμα.</a:t>
            </a:r>
            <a:endParaRPr lang="en-US" sz="2000" dirty="0"/>
          </a:p>
          <a:p>
            <a:pPr marL="0" indent="0" algn="just">
              <a:buNone/>
            </a:pPr>
            <a:r>
              <a:rPr lang="el-GR" sz="2000" dirty="0"/>
              <a:t> </a:t>
            </a:r>
          </a:p>
          <a:p>
            <a:pPr algn="just"/>
            <a:r>
              <a:rPr lang="el-GR" sz="2000" dirty="0"/>
              <a:t>Τα ψηφιακά κέρματα (μάρκες) με αναφορά σε περιουσιακά στοιχεία: επιδιώκουν τη διατήρηση σταθερής αξίας με αναφορά σε άλλη αξία ή δικαίωμα συμπεριλαμβανομένου ενός ή περισσότερων επίσημων νομισμάτων</a:t>
            </a:r>
            <a:endParaRPr lang="en-US" sz="2000" dirty="0"/>
          </a:p>
          <a:p>
            <a:pPr marL="0" indent="0" algn="just">
              <a:buNone/>
            </a:pPr>
            <a:endParaRPr lang="el-GR" sz="2000" dirty="0"/>
          </a:p>
          <a:p>
            <a:pPr algn="just"/>
            <a:r>
              <a:rPr lang="el-GR" sz="2000" dirty="0"/>
              <a:t>γενική κατηγορία </a:t>
            </a:r>
            <a:r>
              <a:rPr lang="el-GR" sz="2000" dirty="0" err="1"/>
              <a:t>κρυπτοστοιχείων</a:t>
            </a:r>
            <a:r>
              <a:rPr lang="el-GR" sz="2000" dirty="0"/>
              <a:t>: ό,τι δεν εμπίπτει στις πιο πάνω κατηγορίες. Εντάσσονται και τα συναλλακτικά </a:t>
            </a:r>
            <a:r>
              <a:rPr lang="el-GR" sz="2000" dirty="0" err="1"/>
              <a:t>κρυπτοστοιχεία</a:t>
            </a:r>
            <a:r>
              <a:rPr lang="el-GR" sz="2000" dirty="0"/>
              <a:t>, που προορίζονται για την παροχή πρόσβασης σε προϊόν ή υπηρεσία παρεχόμενη από τον εκδότη τους. </a:t>
            </a:r>
          </a:p>
          <a:p>
            <a:pPr algn="just"/>
            <a:endParaRPr lang="el-GR" sz="2000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EFA6C3-10C8-E736-40D1-6BAA9956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8EFE211-C664-41E4-BDE6-48E6DAD0DA6E}" type="slidenum">
              <a:rPr lang="el-GR" smtClean="0"/>
              <a:pPr>
                <a:spcAft>
                  <a:spcPts val="600"/>
                </a:spcAft>
              </a:pPr>
              <a:t>6</a:t>
            </a:fld>
            <a:endParaRPr lang="el-GR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D77E034D-9C95-7316-7493-FF138DE527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4036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91DF60-ADF3-125E-B052-72004322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34" y="1109145"/>
            <a:ext cx="3895863" cy="4463889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l-GR" sz="3200" dirty="0"/>
              <a:t>Τροποποίηση της Οδηγίας 2011/16/ΕΕ σχετικά με τη διοικητική συνεργασία στον τομέα της φορολογίας (DAC8) 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FB0B9-9BE1-5A42-F671-2028863C9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Οι φορολογικές αρχές</a:t>
            </a:r>
            <a:r>
              <a:rPr lang="en-US" sz="2000" dirty="0"/>
              <a:t> </a:t>
            </a:r>
            <a:r>
              <a:rPr lang="el-GR" sz="2000" dirty="0"/>
              <a:t>δεν διαθέτουν τις αναγκαίες πληροφορίες για την παρακολούθηση των εσόδων από τη χρήση </a:t>
            </a:r>
            <a:r>
              <a:rPr lang="el-GR" sz="2000" dirty="0" err="1"/>
              <a:t>κρυπτοστοιχείων</a:t>
            </a:r>
            <a:endParaRPr lang="el-GR" sz="2000" dirty="0"/>
          </a:p>
          <a:p>
            <a:pPr marL="0" indent="0">
              <a:buNone/>
            </a:pPr>
            <a:r>
              <a:rPr lang="en-US" sz="2000" dirty="0"/>
              <a:t> </a:t>
            </a:r>
            <a:endParaRPr lang="el-G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Απώλεια σημαντικών φορολογικών εσόδων / Έλλειψη διαφάνειας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sz="2000" dirty="0"/>
              <a:t>Ανάγκη επέκτασης του πλαισίου αναφοράς και ανταλλαγής πληροφοριών στις συναλλαγές </a:t>
            </a:r>
            <a:r>
              <a:rPr lang="el-GR" sz="2000" dirty="0" err="1"/>
              <a:t>κρυπτοστοιχείων</a:t>
            </a:r>
            <a:r>
              <a:rPr lang="el-GR" sz="2000" dirty="0"/>
              <a:t> και </a:t>
            </a:r>
            <a:r>
              <a:rPr lang="el-GR" sz="2000" dirty="0" err="1"/>
              <a:t>ηλεκτρονονικού</a:t>
            </a:r>
            <a:r>
              <a:rPr lang="el-GR" sz="2000" dirty="0"/>
              <a:t> χρήματος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2000" dirty="0"/>
          </a:p>
          <a:p>
            <a:pPr>
              <a:buFont typeface="Wingdings" panose="05000000000000000000" pitchFamily="2" charset="2"/>
              <a:buChar char="ü"/>
            </a:pPr>
            <a:endParaRPr lang="el-GR" sz="2000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EA21D-E5D9-28EB-0E31-710D9B51A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8EFE211-C664-41E4-BDE6-48E6DAD0DA6E}" type="slidenum">
              <a:rPr lang="el-GR" smtClean="0"/>
              <a:pPr>
                <a:spcAft>
                  <a:spcPts val="600"/>
                </a:spcAft>
              </a:pPr>
              <a:t>7</a:t>
            </a:fld>
            <a:endParaRPr lang="el-GR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034EDF28-58DA-9AF5-B43C-DD4DE0F69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22098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101B-8319-F04C-06F4-B54683A85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2510"/>
            <a:ext cx="8596668" cy="1320800"/>
          </a:xfrm>
        </p:spPr>
        <p:txBody>
          <a:bodyPr>
            <a:normAutofit/>
          </a:bodyPr>
          <a:lstStyle/>
          <a:p>
            <a:r>
              <a:rPr lang="el-GR" sz="3200" dirty="0"/>
              <a:t>Πορεία εργασιών για την τροποποίηση της Οδηγίας 2011/16/ΕΕ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4372B-36D2-CD23-81C2-815241B0E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8EFE211-C664-41E4-BDE6-48E6DAD0DA6E}" type="slidenum">
              <a:rPr lang="el-GR" smtClean="0"/>
              <a:pPr>
                <a:spcAft>
                  <a:spcPts val="600"/>
                </a:spcAft>
              </a:pPr>
              <a:t>8</a:t>
            </a:fld>
            <a:endParaRPr lang="el-GR"/>
          </a:p>
        </p:txBody>
      </p:sp>
      <p:pic>
        <p:nvPicPr>
          <p:cNvPr id="7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0728BE8-7983-B7CB-7B28-30D2915981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0670BE0-3C90-39D5-F8F9-40E650A44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638953"/>
              </p:ext>
            </p:extLst>
          </p:nvPr>
        </p:nvGraphicFramePr>
        <p:xfrm>
          <a:off x="677334" y="1968137"/>
          <a:ext cx="8596668" cy="443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39987524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3D4266-B7FE-836F-C868-93E4FD6B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011" y="1130905"/>
            <a:ext cx="3547581" cy="4093028"/>
          </a:xfrm>
        </p:spPr>
        <p:txBody>
          <a:bodyPr anchor="ctr">
            <a:normAutofit/>
          </a:bodyPr>
          <a:lstStyle/>
          <a:p>
            <a:r>
              <a:rPr lang="el-GR" dirty="0"/>
              <a:t>Η DAC8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l-GR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978FC-5D02-A13A-92C0-4AFFC9831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909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8EFE211-C664-41E4-BDE6-48E6DAD0DA6E}" type="slidenum">
              <a:rPr lang="el-G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l-GR">
              <a:solidFill>
                <a:srgbClr val="FFFFFF"/>
              </a:solidFill>
            </a:endParaRPr>
          </a:p>
        </p:txBody>
      </p:sp>
      <p:pic>
        <p:nvPicPr>
          <p:cNvPr id="8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3D450C18-7D98-DF31-08A0-9AFC77E9B7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7" y="83726"/>
            <a:ext cx="1545973" cy="668784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6DB44D-B429-72F6-87AA-4F83836E9C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3760727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1977245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1047</TotalTime>
  <Words>1044</Words>
  <Application>Microsoft Office PowerPoint</Application>
  <PresentationFormat>Widescreen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Trebuchet MS</vt:lpstr>
      <vt:lpstr>Verdana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Kρυπτοστοιχεία (crypto assets)</vt:lpstr>
      <vt:lpstr>Κανονισμός (ΕΕ) 2023/1114 (Regulation establishing a European framework for Markets in Crypto assets (MiCΑ):  </vt:lpstr>
      <vt:lpstr>Οι κύριες κατηγορίες κρυπτοστοιχείων βάσει MiCA  </vt:lpstr>
      <vt:lpstr>Τροποποίηση της Οδηγίας 2011/16/ΕΕ σχετικά με τη διοικητική συνεργασία στον τομέα της φορολογίας (DAC8)  </vt:lpstr>
      <vt:lpstr>Πορεία εργασιών για την τροποποίηση της Οδηγίας 2011/16/ΕΕ</vt:lpstr>
      <vt:lpstr>Η DAC8</vt:lpstr>
      <vt:lpstr>PowerPoint Presentation</vt:lpstr>
      <vt:lpstr>Διαγραφή του φορέα εκμετάλλευσης κρυπτοστοιχείων </vt:lpstr>
      <vt:lpstr>Αρμόδιες αρχές υποβολής πληροφοριών </vt:lpstr>
      <vt:lpstr>PowerPoint Presentation</vt:lpstr>
      <vt:lpstr>Δηλωτέα Συναλλαγή: κάθε εγχώρια ή διασυνοριακή συναλλαγή με την οποία: </vt:lpstr>
      <vt:lpstr>PowerPoint Presentation</vt:lpstr>
      <vt:lpstr>Υποχρεώσεις Δέουσας Επιμέλειας</vt:lpstr>
      <vt:lpstr>PowerPoint Presentation</vt:lpstr>
      <vt:lpstr>Τελικές παρατηρήσεις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Family Business Conference</dc:title>
  <dc:creator>Dimitra Passiou</dc:creator>
  <cp:lastModifiedBy>Eleni Valavani</cp:lastModifiedBy>
  <cp:revision>100</cp:revision>
  <cp:lastPrinted>2022-10-24T13:16:20Z</cp:lastPrinted>
  <dcterms:created xsi:type="dcterms:W3CDTF">2020-12-15T21:35:11Z</dcterms:created>
  <dcterms:modified xsi:type="dcterms:W3CDTF">2023-10-18T08:50:16Z</dcterms:modified>
</cp:coreProperties>
</file>