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56" r:id="rId3"/>
    <p:sldId id="303" r:id="rId4"/>
    <p:sldId id="304" r:id="rId5"/>
    <p:sldId id="306" r:id="rId6"/>
    <p:sldId id="307" r:id="rId7"/>
    <p:sldId id="309" r:id="rId8"/>
    <p:sldId id="312" r:id="rId9"/>
    <p:sldId id="313" r:id="rId10"/>
    <p:sldId id="317" r:id="rId11"/>
    <p:sldId id="324" r:id="rId12"/>
    <p:sldId id="325" r:id="rId13"/>
    <p:sldId id="326" r:id="rId14"/>
    <p:sldId id="321" r:id="rId15"/>
    <p:sldId id="320" r:id="rId16"/>
    <p:sldId id="319" r:id="rId17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a C. Passiou" userId="b296614a-001c-4fa0-a643-b74583bbe6cb" providerId="ADAL" clId="{75F312E9-C7F7-4CE6-A146-EC4B37FC1DFA}"/>
    <pc:docChg chg="modSld">
      <pc:chgData name="Dimitra C. Passiou" userId="b296614a-001c-4fa0-a643-b74583bbe6cb" providerId="ADAL" clId="{75F312E9-C7F7-4CE6-A146-EC4B37FC1DFA}" dt="2023-12-18T14:50:43.323" v="33" actId="113"/>
      <pc:docMkLst>
        <pc:docMk/>
      </pc:docMkLst>
      <pc:sldChg chg="modSp mod">
        <pc:chgData name="Dimitra C. Passiou" userId="b296614a-001c-4fa0-a643-b74583bbe6cb" providerId="ADAL" clId="{75F312E9-C7F7-4CE6-A146-EC4B37FC1DFA}" dt="2023-12-18T14:50:43.323" v="33" actId="113"/>
        <pc:sldMkLst>
          <pc:docMk/>
          <pc:sldMk cId="3924635658" sldId="304"/>
        </pc:sldMkLst>
        <pc:spChg chg="mod">
          <ac:chgData name="Dimitra C. Passiou" userId="b296614a-001c-4fa0-a643-b74583bbe6cb" providerId="ADAL" clId="{75F312E9-C7F7-4CE6-A146-EC4B37FC1DFA}" dt="2023-12-18T14:50:43.323" v="33" actId="113"/>
          <ac:spMkLst>
            <pc:docMk/>
            <pc:sldMk cId="3924635658" sldId="304"/>
            <ac:spMk id="3" creationId="{97ED513D-D392-E319-FE2F-09412C0448B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6AD5C-9AF0-4A63-A452-61D44CDA2E35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5FEB72-999A-4867-B50C-07B88A653002}">
      <dgm:prSet custT="1"/>
      <dgm:spPr/>
      <dgm:t>
        <a:bodyPr/>
        <a:lstStyle/>
        <a:p>
          <a:r>
            <a:rPr lang="el-GR" sz="1800" dirty="0">
              <a:latin typeface="+mn-lt"/>
            </a:rPr>
            <a:t>Ρυθμίζει την έκδοση κρυπτοστοιχείων και τις προϋποθέσεις δημοσιοποίησης και διαφάνειας /καθιέρωση Λευκής Βίβλου</a:t>
          </a:r>
          <a:endParaRPr lang="en-US" sz="1800" dirty="0">
            <a:latin typeface="+mn-lt"/>
          </a:endParaRPr>
        </a:p>
      </dgm:t>
    </dgm:pt>
    <dgm:pt modelId="{C9DBC7B3-61BC-4690-9D6D-92B366D62C34}" type="parTrans" cxnId="{E87CAFA0-B85D-4675-8CD3-8B0C570EDD1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2F0B69A-54FA-4C80-9548-2E79BC0988EB}" type="sibTrans" cxnId="{E87CAFA0-B85D-4675-8CD3-8B0C570EDD1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8C10AC6-A17A-4BC5-A9FE-5FD8DE488009}">
      <dgm:prSet custT="1"/>
      <dgm:spPr/>
      <dgm:t>
        <a:bodyPr/>
        <a:lstStyle/>
        <a:p>
          <a:r>
            <a:rPr lang="el-GR" sz="1800" dirty="0">
              <a:latin typeface="+mn-lt"/>
            </a:rPr>
            <a:t>Ορίζει τη διαδικασία </a:t>
          </a:r>
          <a:r>
            <a:rPr lang="el-GR" sz="1800" dirty="0" err="1">
              <a:latin typeface="+mn-lt"/>
            </a:rPr>
            <a:t>αδειοδότησης</a:t>
          </a:r>
          <a:r>
            <a:rPr lang="el-GR" sz="1800" dirty="0">
              <a:latin typeface="+mn-lt"/>
            </a:rPr>
            <a:t> των </a:t>
          </a:r>
          <a:r>
            <a:rPr lang="el-GR" sz="1800" dirty="0" err="1">
              <a:latin typeface="+mn-lt"/>
            </a:rPr>
            <a:t>παρόχων</a:t>
          </a:r>
          <a:r>
            <a:rPr lang="el-GR" sz="1800" dirty="0">
              <a:latin typeface="+mn-lt"/>
            </a:rPr>
            <a:t> υπηρεσιών κρυπτοστοιχείων </a:t>
          </a:r>
          <a:endParaRPr lang="en-US" sz="1800" dirty="0">
            <a:latin typeface="+mn-lt"/>
          </a:endParaRPr>
        </a:p>
      </dgm:t>
    </dgm:pt>
    <dgm:pt modelId="{9E7ECE8B-767D-4232-9C9E-21AB35571DFD}" type="parTrans" cxnId="{FBD8C54A-D3DA-48C2-9106-FD4F4663482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21DAFA5-2FAD-4847-871A-331622062329}" type="sibTrans" cxnId="{FBD8C54A-D3DA-48C2-9106-FD4F4663482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90B4C98-B8A3-410A-AA18-5694DED91986}">
      <dgm:prSet custT="1"/>
      <dgm:spPr/>
      <dgm:t>
        <a:bodyPr/>
        <a:lstStyle/>
        <a:p>
          <a:r>
            <a:rPr lang="el-GR" sz="1800" dirty="0">
              <a:latin typeface="+mn-lt"/>
            </a:rPr>
            <a:t>Οριοθετεί τις υπηρεσίες που παρέχονται στις συναλλαγές με </a:t>
          </a:r>
          <a:r>
            <a:rPr lang="el-GR" sz="1800" dirty="0" err="1">
              <a:latin typeface="+mn-lt"/>
            </a:rPr>
            <a:t>κρυπτοστοιχεία</a:t>
          </a:r>
          <a:endParaRPr lang="en-US" sz="1800" dirty="0">
            <a:latin typeface="+mn-lt"/>
          </a:endParaRPr>
        </a:p>
      </dgm:t>
    </dgm:pt>
    <dgm:pt modelId="{FB91455C-F44D-4B83-8CD3-1537F50ABDA4}" type="parTrans" cxnId="{77700484-5F24-4178-BE83-C865CE182EB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25A9BE4F-741E-4D9A-AE48-A46506398460}" type="sibTrans" cxnId="{77700484-5F24-4178-BE83-C865CE182EB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40C3392-FCAE-45F2-800F-E76BC837E2DF}">
      <dgm:prSet custT="1"/>
      <dgm:spPr/>
      <dgm:t>
        <a:bodyPr/>
        <a:lstStyle/>
        <a:p>
          <a:r>
            <a:rPr lang="el-GR" sz="1800" dirty="0">
              <a:latin typeface="+mn-lt"/>
            </a:rPr>
            <a:t>Θέτει όρους κεφαλαιακής επάρκειας των </a:t>
          </a:r>
          <a:r>
            <a:rPr lang="el-GR" sz="1800" dirty="0" err="1">
              <a:latin typeface="+mn-lt"/>
            </a:rPr>
            <a:t>κρυπτοπαρόχων</a:t>
          </a:r>
          <a:endParaRPr lang="en-US" sz="1800" dirty="0">
            <a:latin typeface="+mn-lt"/>
          </a:endParaRPr>
        </a:p>
      </dgm:t>
    </dgm:pt>
    <dgm:pt modelId="{DA46F1BF-9987-4CAC-A000-222D241C1928}" type="parTrans" cxnId="{C1D3409F-4FAD-405B-9841-22C7024849F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A16FA14-51BC-426D-8384-C830E55121C7}" type="sibTrans" cxnId="{C1D3409F-4FAD-405B-9841-22C7024849F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EAE1CD4B-93ED-42DC-ACE2-4C8E594F0451}">
      <dgm:prSet custT="1"/>
      <dgm:spPr/>
      <dgm:t>
        <a:bodyPr/>
        <a:lstStyle/>
        <a:p>
          <a:r>
            <a:rPr lang="el-GR" sz="1800" i="0" dirty="0">
              <a:latin typeface="+mn-lt"/>
            </a:rPr>
            <a:t>Ορίζει ως </a:t>
          </a:r>
          <a:r>
            <a:rPr lang="el-GR" sz="1800" i="0" dirty="0" err="1">
              <a:latin typeface="+mn-lt"/>
            </a:rPr>
            <a:t>κρυπτοστοιχείο</a:t>
          </a:r>
          <a:r>
            <a:rPr lang="el-GR" sz="1800" i="0" dirty="0">
              <a:latin typeface="+mn-lt"/>
            </a:rPr>
            <a:t> «</a:t>
          </a:r>
          <a:r>
            <a:rPr lang="el-GR" sz="1800" i="1" dirty="0">
              <a:latin typeface="+mn-lt"/>
            </a:rPr>
            <a:t>κάθε  ψηφιακή αναπαράσταση αξίας ή δικαιώματος που μπορεί να μεταβιβαστεί και να αποθηκευτεί ηλεκτρονικά με χρήση τεχνολογίας κατανεμημένου καθολικού (</a:t>
          </a:r>
          <a:r>
            <a:rPr lang="en-US" sz="1800" i="1" dirty="0">
              <a:latin typeface="+mn-lt"/>
            </a:rPr>
            <a:t>DTL</a:t>
          </a:r>
          <a:r>
            <a:rPr lang="el-GR" sz="1800" i="1" dirty="0">
              <a:latin typeface="+mn-lt"/>
            </a:rPr>
            <a:t>) ή άλλων παρόμοιων τεχνολογιών</a:t>
          </a:r>
          <a:r>
            <a:rPr lang="el-GR" sz="1800" i="0" dirty="0">
              <a:latin typeface="+mn-lt"/>
            </a:rPr>
            <a:t>»</a:t>
          </a:r>
          <a:endParaRPr lang="en-US" sz="1800" i="0" dirty="0">
            <a:latin typeface="+mn-lt"/>
          </a:endParaRPr>
        </a:p>
        <a:p>
          <a:endParaRPr lang="el-GR" sz="1800" i="0" dirty="0">
            <a:latin typeface="+mn-lt"/>
          </a:endParaRPr>
        </a:p>
      </dgm:t>
    </dgm:pt>
    <dgm:pt modelId="{760389AF-81AC-43F4-808C-E2952E3BEF74}" type="parTrans" cxnId="{8F26C02A-4F45-4E80-821B-EB0EA458458F}">
      <dgm:prSet/>
      <dgm:spPr/>
      <dgm:t>
        <a:bodyPr/>
        <a:lstStyle/>
        <a:p>
          <a:endParaRPr lang="el-GR" sz="1800">
            <a:latin typeface="+mn-lt"/>
          </a:endParaRPr>
        </a:p>
      </dgm:t>
    </dgm:pt>
    <dgm:pt modelId="{D6E1C124-F081-4C58-B1AB-68C07C102766}" type="sibTrans" cxnId="{8F26C02A-4F45-4E80-821B-EB0EA458458F}">
      <dgm:prSet/>
      <dgm:spPr/>
      <dgm:t>
        <a:bodyPr/>
        <a:lstStyle/>
        <a:p>
          <a:endParaRPr lang="el-GR" sz="1800">
            <a:latin typeface="+mn-lt"/>
          </a:endParaRPr>
        </a:p>
      </dgm:t>
    </dgm:pt>
    <dgm:pt modelId="{50C36312-7114-452D-919F-D8F7D5913944}">
      <dgm:prSet custT="1"/>
      <dgm:spPr/>
      <dgm:t>
        <a:bodyPr/>
        <a:lstStyle/>
        <a:p>
          <a:r>
            <a:rPr lang="el-GR" sz="1800" dirty="0">
              <a:latin typeface="+mn-lt"/>
            </a:rPr>
            <a:t>Κατηγοριοποιεί τα </a:t>
          </a:r>
          <a:r>
            <a:rPr lang="el-GR" sz="1800" dirty="0" err="1">
              <a:latin typeface="+mn-lt"/>
            </a:rPr>
            <a:t>κρυπτοστοιχεία</a:t>
          </a:r>
          <a:endParaRPr lang="el-GR" sz="1800" i="0" dirty="0">
            <a:latin typeface="+mn-lt"/>
          </a:endParaRPr>
        </a:p>
      </dgm:t>
    </dgm:pt>
    <dgm:pt modelId="{0B30EE41-7CA5-47B4-A440-E3371BF563FF}" type="parTrans" cxnId="{B192056D-F533-453E-8C63-9000FA232C79}">
      <dgm:prSet/>
      <dgm:spPr/>
      <dgm:t>
        <a:bodyPr/>
        <a:lstStyle/>
        <a:p>
          <a:endParaRPr lang="el-GR" sz="1800"/>
        </a:p>
      </dgm:t>
    </dgm:pt>
    <dgm:pt modelId="{621D607C-040D-4C6D-B92F-388DB640F325}" type="sibTrans" cxnId="{B192056D-F533-453E-8C63-9000FA232C79}">
      <dgm:prSet/>
      <dgm:spPr/>
      <dgm:t>
        <a:bodyPr/>
        <a:lstStyle/>
        <a:p>
          <a:endParaRPr lang="el-GR" sz="1800"/>
        </a:p>
      </dgm:t>
    </dgm:pt>
    <dgm:pt modelId="{817ACC75-C939-411C-A481-73883A918C52}" type="pres">
      <dgm:prSet presAssocID="{2286AD5C-9AF0-4A63-A452-61D44CDA2E35}" presName="vert0" presStyleCnt="0">
        <dgm:presLayoutVars>
          <dgm:dir/>
          <dgm:animOne val="branch"/>
          <dgm:animLvl val="lvl"/>
        </dgm:presLayoutVars>
      </dgm:prSet>
      <dgm:spPr/>
    </dgm:pt>
    <dgm:pt modelId="{AC287F67-DCC9-483A-BCE3-17A7EC12C107}" type="pres">
      <dgm:prSet presAssocID="{375FEB72-999A-4867-B50C-07B88A653002}" presName="thickLine" presStyleLbl="alignNode1" presStyleIdx="0" presStyleCnt="6"/>
      <dgm:spPr/>
    </dgm:pt>
    <dgm:pt modelId="{0C106146-4C46-48F8-B25B-D77EA7628F90}" type="pres">
      <dgm:prSet presAssocID="{375FEB72-999A-4867-B50C-07B88A653002}" presName="horz1" presStyleCnt="0"/>
      <dgm:spPr/>
    </dgm:pt>
    <dgm:pt modelId="{15C5C4AE-7ADD-491A-8B23-D3C1C1315E09}" type="pres">
      <dgm:prSet presAssocID="{375FEB72-999A-4867-B50C-07B88A653002}" presName="tx1" presStyleLbl="revTx" presStyleIdx="0" presStyleCnt="6"/>
      <dgm:spPr/>
    </dgm:pt>
    <dgm:pt modelId="{8283E35A-9B88-4A53-9D52-9059A143C36E}" type="pres">
      <dgm:prSet presAssocID="{375FEB72-999A-4867-B50C-07B88A653002}" presName="vert1" presStyleCnt="0"/>
      <dgm:spPr/>
    </dgm:pt>
    <dgm:pt modelId="{BDC14F45-4C19-4137-8358-B64A7C51414C}" type="pres">
      <dgm:prSet presAssocID="{A8C10AC6-A17A-4BC5-A9FE-5FD8DE488009}" presName="thickLine" presStyleLbl="alignNode1" presStyleIdx="1" presStyleCnt="6"/>
      <dgm:spPr/>
    </dgm:pt>
    <dgm:pt modelId="{314B2F94-A7CD-4EFE-92F7-86B82ECF0C65}" type="pres">
      <dgm:prSet presAssocID="{A8C10AC6-A17A-4BC5-A9FE-5FD8DE488009}" presName="horz1" presStyleCnt="0"/>
      <dgm:spPr/>
    </dgm:pt>
    <dgm:pt modelId="{10554C69-1CA0-4121-A136-B2752A0F27CB}" type="pres">
      <dgm:prSet presAssocID="{A8C10AC6-A17A-4BC5-A9FE-5FD8DE488009}" presName="tx1" presStyleLbl="revTx" presStyleIdx="1" presStyleCnt="6"/>
      <dgm:spPr/>
    </dgm:pt>
    <dgm:pt modelId="{DBF4CBB3-FF32-4F72-BBCE-E763B11AD5E9}" type="pres">
      <dgm:prSet presAssocID="{A8C10AC6-A17A-4BC5-A9FE-5FD8DE488009}" presName="vert1" presStyleCnt="0"/>
      <dgm:spPr/>
    </dgm:pt>
    <dgm:pt modelId="{8F6B1598-06C9-4E0E-8122-EFDF31158D6A}" type="pres">
      <dgm:prSet presAssocID="{B90B4C98-B8A3-410A-AA18-5694DED91986}" presName="thickLine" presStyleLbl="alignNode1" presStyleIdx="2" presStyleCnt="6"/>
      <dgm:spPr/>
    </dgm:pt>
    <dgm:pt modelId="{002E61EF-0B24-4A7F-BD2F-4AD436C202F1}" type="pres">
      <dgm:prSet presAssocID="{B90B4C98-B8A3-410A-AA18-5694DED91986}" presName="horz1" presStyleCnt="0"/>
      <dgm:spPr/>
    </dgm:pt>
    <dgm:pt modelId="{D925CA61-E5D9-4E04-A6A5-1CC44BCF3CFD}" type="pres">
      <dgm:prSet presAssocID="{B90B4C98-B8A3-410A-AA18-5694DED91986}" presName="tx1" presStyleLbl="revTx" presStyleIdx="2" presStyleCnt="6"/>
      <dgm:spPr/>
    </dgm:pt>
    <dgm:pt modelId="{8CB75669-6FAE-4718-8194-68089BE26A92}" type="pres">
      <dgm:prSet presAssocID="{B90B4C98-B8A3-410A-AA18-5694DED91986}" presName="vert1" presStyleCnt="0"/>
      <dgm:spPr/>
    </dgm:pt>
    <dgm:pt modelId="{3E66B7D1-DC91-4BF5-873D-007DCDABB1FF}" type="pres">
      <dgm:prSet presAssocID="{340C3392-FCAE-45F2-800F-E76BC837E2DF}" presName="thickLine" presStyleLbl="alignNode1" presStyleIdx="3" presStyleCnt="6"/>
      <dgm:spPr/>
    </dgm:pt>
    <dgm:pt modelId="{7D9DE3EF-320A-4FCB-B8CE-85977A1AA792}" type="pres">
      <dgm:prSet presAssocID="{340C3392-FCAE-45F2-800F-E76BC837E2DF}" presName="horz1" presStyleCnt="0"/>
      <dgm:spPr/>
    </dgm:pt>
    <dgm:pt modelId="{EAB7B25E-0F56-40B4-866F-00D348AE2163}" type="pres">
      <dgm:prSet presAssocID="{340C3392-FCAE-45F2-800F-E76BC837E2DF}" presName="tx1" presStyleLbl="revTx" presStyleIdx="3" presStyleCnt="6"/>
      <dgm:spPr/>
    </dgm:pt>
    <dgm:pt modelId="{6F1F0535-2631-4986-BDAC-590958B9CD18}" type="pres">
      <dgm:prSet presAssocID="{340C3392-FCAE-45F2-800F-E76BC837E2DF}" presName="vert1" presStyleCnt="0"/>
      <dgm:spPr/>
    </dgm:pt>
    <dgm:pt modelId="{44DC620A-B0E7-4EFE-8997-30CD4C93577A}" type="pres">
      <dgm:prSet presAssocID="{EAE1CD4B-93ED-42DC-ACE2-4C8E594F0451}" presName="thickLine" presStyleLbl="alignNode1" presStyleIdx="4" presStyleCnt="6"/>
      <dgm:spPr/>
    </dgm:pt>
    <dgm:pt modelId="{09B9FB3E-9D61-41AE-BEDB-B90D45F2AD48}" type="pres">
      <dgm:prSet presAssocID="{EAE1CD4B-93ED-42DC-ACE2-4C8E594F0451}" presName="horz1" presStyleCnt="0"/>
      <dgm:spPr/>
    </dgm:pt>
    <dgm:pt modelId="{485880A3-F431-48A3-88FE-C8CE1365954C}" type="pres">
      <dgm:prSet presAssocID="{EAE1CD4B-93ED-42DC-ACE2-4C8E594F0451}" presName="tx1" presStyleLbl="revTx" presStyleIdx="4" presStyleCnt="6"/>
      <dgm:spPr/>
    </dgm:pt>
    <dgm:pt modelId="{34DB9FAA-6FBC-4805-BA50-6BB6D1C8EE43}" type="pres">
      <dgm:prSet presAssocID="{EAE1CD4B-93ED-42DC-ACE2-4C8E594F0451}" presName="vert1" presStyleCnt="0"/>
      <dgm:spPr/>
    </dgm:pt>
    <dgm:pt modelId="{45F4AEC3-2546-4CEB-98AF-EC5F9A0F1175}" type="pres">
      <dgm:prSet presAssocID="{50C36312-7114-452D-919F-D8F7D5913944}" presName="thickLine" presStyleLbl="alignNode1" presStyleIdx="5" presStyleCnt="6"/>
      <dgm:spPr/>
    </dgm:pt>
    <dgm:pt modelId="{4ADC91C4-D6DF-4D68-AA57-5FCA11E69E4D}" type="pres">
      <dgm:prSet presAssocID="{50C36312-7114-452D-919F-D8F7D5913944}" presName="horz1" presStyleCnt="0"/>
      <dgm:spPr/>
    </dgm:pt>
    <dgm:pt modelId="{9C879911-D62B-4212-8164-59BEB763DDF0}" type="pres">
      <dgm:prSet presAssocID="{50C36312-7114-452D-919F-D8F7D5913944}" presName="tx1" presStyleLbl="revTx" presStyleIdx="5" presStyleCnt="6" custScaleX="98647" custScaleY="60874" custLinFactNeighborY="12664"/>
      <dgm:spPr/>
    </dgm:pt>
    <dgm:pt modelId="{9D5B1E5C-E74D-4768-9701-0F266DDE988E}" type="pres">
      <dgm:prSet presAssocID="{50C36312-7114-452D-919F-D8F7D5913944}" presName="vert1" presStyleCnt="0"/>
      <dgm:spPr/>
    </dgm:pt>
  </dgm:ptLst>
  <dgm:cxnLst>
    <dgm:cxn modelId="{EE4D0C18-27FC-4BC2-9B47-DF232EBA8E19}" type="presOf" srcId="{A8C10AC6-A17A-4BC5-A9FE-5FD8DE488009}" destId="{10554C69-1CA0-4121-A136-B2752A0F27CB}" srcOrd="0" destOrd="0" presId="urn:microsoft.com/office/officeart/2008/layout/LinedList"/>
    <dgm:cxn modelId="{8F26C02A-4F45-4E80-821B-EB0EA458458F}" srcId="{2286AD5C-9AF0-4A63-A452-61D44CDA2E35}" destId="{EAE1CD4B-93ED-42DC-ACE2-4C8E594F0451}" srcOrd="4" destOrd="0" parTransId="{760389AF-81AC-43F4-808C-E2952E3BEF74}" sibTransId="{D6E1C124-F081-4C58-B1AB-68C07C102766}"/>
    <dgm:cxn modelId="{FBD8C54A-D3DA-48C2-9106-FD4F4663482D}" srcId="{2286AD5C-9AF0-4A63-A452-61D44CDA2E35}" destId="{A8C10AC6-A17A-4BC5-A9FE-5FD8DE488009}" srcOrd="1" destOrd="0" parTransId="{9E7ECE8B-767D-4232-9C9E-21AB35571DFD}" sibTransId="{D21DAFA5-2FAD-4847-871A-331622062329}"/>
    <dgm:cxn modelId="{B192056D-F533-453E-8C63-9000FA232C79}" srcId="{2286AD5C-9AF0-4A63-A452-61D44CDA2E35}" destId="{50C36312-7114-452D-919F-D8F7D5913944}" srcOrd="5" destOrd="0" parTransId="{0B30EE41-7CA5-47B4-A440-E3371BF563FF}" sibTransId="{621D607C-040D-4C6D-B92F-388DB640F325}"/>
    <dgm:cxn modelId="{528CA34E-6592-43CC-AB09-71B0AB188740}" type="presOf" srcId="{340C3392-FCAE-45F2-800F-E76BC837E2DF}" destId="{EAB7B25E-0F56-40B4-866F-00D348AE2163}" srcOrd="0" destOrd="0" presId="urn:microsoft.com/office/officeart/2008/layout/LinedList"/>
    <dgm:cxn modelId="{DDD5AE7E-6F39-4C98-9624-6129FC131D2A}" type="presOf" srcId="{50C36312-7114-452D-919F-D8F7D5913944}" destId="{9C879911-D62B-4212-8164-59BEB763DDF0}" srcOrd="0" destOrd="0" presId="urn:microsoft.com/office/officeart/2008/layout/LinedList"/>
    <dgm:cxn modelId="{77700484-5F24-4178-BE83-C865CE182EBC}" srcId="{2286AD5C-9AF0-4A63-A452-61D44CDA2E35}" destId="{B90B4C98-B8A3-410A-AA18-5694DED91986}" srcOrd="2" destOrd="0" parTransId="{FB91455C-F44D-4B83-8CD3-1537F50ABDA4}" sibTransId="{25A9BE4F-741E-4D9A-AE48-A46506398460}"/>
    <dgm:cxn modelId="{C1D3409F-4FAD-405B-9841-22C7024849FC}" srcId="{2286AD5C-9AF0-4A63-A452-61D44CDA2E35}" destId="{340C3392-FCAE-45F2-800F-E76BC837E2DF}" srcOrd="3" destOrd="0" parTransId="{DA46F1BF-9987-4CAC-A000-222D241C1928}" sibTransId="{FA16FA14-51BC-426D-8384-C830E55121C7}"/>
    <dgm:cxn modelId="{E87CAFA0-B85D-4675-8CD3-8B0C570EDD17}" srcId="{2286AD5C-9AF0-4A63-A452-61D44CDA2E35}" destId="{375FEB72-999A-4867-B50C-07B88A653002}" srcOrd="0" destOrd="0" parTransId="{C9DBC7B3-61BC-4690-9D6D-92B366D62C34}" sibTransId="{D2F0B69A-54FA-4C80-9548-2E79BC0988EB}"/>
    <dgm:cxn modelId="{C8F4FDC7-332D-4F27-AF0E-A1F672CD3CF1}" type="presOf" srcId="{375FEB72-999A-4867-B50C-07B88A653002}" destId="{15C5C4AE-7ADD-491A-8B23-D3C1C1315E09}" srcOrd="0" destOrd="0" presId="urn:microsoft.com/office/officeart/2008/layout/LinedList"/>
    <dgm:cxn modelId="{C752B0D8-AAC3-4E00-A413-4B0C01227297}" type="presOf" srcId="{B90B4C98-B8A3-410A-AA18-5694DED91986}" destId="{D925CA61-E5D9-4E04-A6A5-1CC44BCF3CFD}" srcOrd="0" destOrd="0" presId="urn:microsoft.com/office/officeart/2008/layout/LinedList"/>
    <dgm:cxn modelId="{E93DAFEA-EC4E-4A40-9C61-344431228FE5}" type="presOf" srcId="{EAE1CD4B-93ED-42DC-ACE2-4C8E594F0451}" destId="{485880A3-F431-48A3-88FE-C8CE1365954C}" srcOrd="0" destOrd="0" presId="urn:microsoft.com/office/officeart/2008/layout/LinedList"/>
    <dgm:cxn modelId="{8444E0EA-DBB2-4642-88C2-DFE0CC2847F7}" type="presOf" srcId="{2286AD5C-9AF0-4A63-A452-61D44CDA2E35}" destId="{817ACC75-C939-411C-A481-73883A918C52}" srcOrd="0" destOrd="0" presId="urn:microsoft.com/office/officeart/2008/layout/LinedList"/>
    <dgm:cxn modelId="{4B6389C6-E100-43E3-BF3A-801BB58236BA}" type="presParOf" srcId="{817ACC75-C939-411C-A481-73883A918C52}" destId="{AC287F67-DCC9-483A-BCE3-17A7EC12C107}" srcOrd="0" destOrd="0" presId="urn:microsoft.com/office/officeart/2008/layout/LinedList"/>
    <dgm:cxn modelId="{A0676002-79BD-4EAF-8D0B-696C3FA38E21}" type="presParOf" srcId="{817ACC75-C939-411C-A481-73883A918C52}" destId="{0C106146-4C46-48F8-B25B-D77EA7628F90}" srcOrd="1" destOrd="0" presId="urn:microsoft.com/office/officeart/2008/layout/LinedList"/>
    <dgm:cxn modelId="{E9EDEFD5-EFDC-4FA1-8521-97EE63B64AB5}" type="presParOf" srcId="{0C106146-4C46-48F8-B25B-D77EA7628F90}" destId="{15C5C4AE-7ADD-491A-8B23-D3C1C1315E09}" srcOrd="0" destOrd="0" presId="urn:microsoft.com/office/officeart/2008/layout/LinedList"/>
    <dgm:cxn modelId="{EBA54984-40BC-495D-98C1-1941BAD32ACE}" type="presParOf" srcId="{0C106146-4C46-48F8-B25B-D77EA7628F90}" destId="{8283E35A-9B88-4A53-9D52-9059A143C36E}" srcOrd="1" destOrd="0" presId="urn:microsoft.com/office/officeart/2008/layout/LinedList"/>
    <dgm:cxn modelId="{DAFA4166-2E94-4997-B7DC-030ECF9E5C2B}" type="presParOf" srcId="{817ACC75-C939-411C-A481-73883A918C52}" destId="{BDC14F45-4C19-4137-8358-B64A7C51414C}" srcOrd="2" destOrd="0" presId="urn:microsoft.com/office/officeart/2008/layout/LinedList"/>
    <dgm:cxn modelId="{81FCEA3E-E3C3-4C33-94E5-906AB6A0A5B8}" type="presParOf" srcId="{817ACC75-C939-411C-A481-73883A918C52}" destId="{314B2F94-A7CD-4EFE-92F7-86B82ECF0C65}" srcOrd="3" destOrd="0" presId="urn:microsoft.com/office/officeart/2008/layout/LinedList"/>
    <dgm:cxn modelId="{5109D141-5636-4C1A-95A6-12F0537936FA}" type="presParOf" srcId="{314B2F94-A7CD-4EFE-92F7-86B82ECF0C65}" destId="{10554C69-1CA0-4121-A136-B2752A0F27CB}" srcOrd="0" destOrd="0" presId="urn:microsoft.com/office/officeart/2008/layout/LinedList"/>
    <dgm:cxn modelId="{1A0501E7-B0BF-4C8A-A4E8-54EEBB58765E}" type="presParOf" srcId="{314B2F94-A7CD-4EFE-92F7-86B82ECF0C65}" destId="{DBF4CBB3-FF32-4F72-BBCE-E763B11AD5E9}" srcOrd="1" destOrd="0" presId="urn:microsoft.com/office/officeart/2008/layout/LinedList"/>
    <dgm:cxn modelId="{BDF4C067-680D-4780-B19C-EF692AA6366D}" type="presParOf" srcId="{817ACC75-C939-411C-A481-73883A918C52}" destId="{8F6B1598-06C9-4E0E-8122-EFDF31158D6A}" srcOrd="4" destOrd="0" presId="urn:microsoft.com/office/officeart/2008/layout/LinedList"/>
    <dgm:cxn modelId="{1639D2C1-D3FC-4592-B458-9D6567D5642F}" type="presParOf" srcId="{817ACC75-C939-411C-A481-73883A918C52}" destId="{002E61EF-0B24-4A7F-BD2F-4AD436C202F1}" srcOrd="5" destOrd="0" presId="urn:microsoft.com/office/officeart/2008/layout/LinedList"/>
    <dgm:cxn modelId="{A6032115-7B9B-412E-A45D-94808C107AA7}" type="presParOf" srcId="{002E61EF-0B24-4A7F-BD2F-4AD436C202F1}" destId="{D925CA61-E5D9-4E04-A6A5-1CC44BCF3CFD}" srcOrd="0" destOrd="0" presId="urn:microsoft.com/office/officeart/2008/layout/LinedList"/>
    <dgm:cxn modelId="{2BD7373A-CAAC-4586-9EF0-90BB00D0A19F}" type="presParOf" srcId="{002E61EF-0B24-4A7F-BD2F-4AD436C202F1}" destId="{8CB75669-6FAE-4718-8194-68089BE26A92}" srcOrd="1" destOrd="0" presId="urn:microsoft.com/office/officeart/2008/layout/LinedList"/>
    <dgm:cxn modelId="{B57126C9-6748-43C0-AB60-A7E1A4B8430B}" type="presParOf" srcId="{817ACC75-C939-411C-A481-73883A918C52}" destId="{3E66B7D1-DC91-4BF5-873D-007DCDABB1FF}" srcOrd="6" destOrd="0" presId="urn:microsoft.com/office/officeart/2008/layout/LinedList"/>
    <dgm:cxn modelId="{E08A4FE9-020F-469A-9108-9A7104E38B59}" type="presParOf" srcId="{817ACC75-C939-411C-A481-73883A918C52}" destId="{7D9DE3EF-320A-4FCB-B8CE-85977A1AA792}" srcOrd="7" destOrd="0" presId="urn:microsoft.com/office/officeart/2008/layout/LinedList"/>
    <dgm:cxn modelId="{06043944-80DA-4BC6-8106-26E9A0B6C4D9}" type="presParOf" srcId="{7D9DE3EF-320A-4FCB-B8CE-85977A1AA792}" destId="{EAB7B25E-0F56-40B4-866F-00D348AE2163}" srcOrd="0" destOrd="0" presId="urn:microsoft.com/office/officeart/2008/layout/LinedList"/>
    <dgm:cxn modelId="{323A9E96-6994-4819-A533-F1CD2D51CADA}" type="presParOf" srcId="{7D9DE3EF-320A-4FCB-B8CE-85977A1AA792}" destId="{6F1F0535-2631-4986-BDAC-590958B9CD18}" srcOrd="1" destOrd="0" presId="urn:microsoft.com/office/officeart/2008/layout/LinedList"/>
    <dgm:cxn modelId="{FF55856F-9766-4F5F-98CA-E85D4A399B83}" type="presParOf" srcId="{817ACC75-C939-411C-A481-73883A918C52}" destId="{44DC620A-B0E7-4EFE-8997-30CD4C93577A}" srcOrd="8" destOrd="0" presId="urn:microsoft.com/office/officeart/2008/layout/LinedList"/>
    <dgm:cxn modelId="{6070253E-98E2-4FF0-907A-B52F07D35ACA}" type="presParOf" srcId="{817ACC75-C939-411C-A481-73883A918C52}" destId="{09B9FB3E-9D61-41AE-BEDB-B90D45F2AD48}" srcOrd="9" destOrd="0" presId="urn:microsoft.com/office/officeart/2008/layout/LinedList"/>
    <dgm:cxn modelId="{565DD894-6176-49EE-AEE9-1C2B1D1B0C42}" type="presParOf" srcId="{09B9FB3E-9D61-41AE-BEDB-B90D45F2AD48}" destId="{485880A3-F431-48A3-88FE-C8CE1365954C}" srcOrd="0" destOrd="0" presId="urn:microsoft.com/office/officeart/2008/layout/LinedList"/>
    <dgm:cxn modelId="{7799BBB4-B380-499C-9B1B-8916ED22FF47}" type="presParOf" srcId="{09B9FB3E-9D61-41AE-BEDB-B90D45F2AD48}" destId="{34DB9FAA-6FBC-4805-BA50-6BB6D1C8EE43}" srcOrd="1" destOrd="0" presId="urn:microsoft.com/office/officeart/2008/layout/LinedList"/>
    <dgm:cxn modelId="{77E8037F-27B1-44D2-8125-94B4E60BB880}" type="presParOf" srcId="{817ACC75-C939-411C-A481-73883A918C52}" destId="{45F4AEC3-2546-4CEB-98AF-EC5F9A0F1175}" srcOrd="10" destOrd="0" presId="urn:microsoft.com/office/officeart/2008/layout/LinedList"/>
    <dgm:cxn modelId="{14E01C69-D333-4CD3-BE4A-AC2474ADF515}" type="presParOf" srcId="{817ACC75-C939-411C-A481-73883A918C52}" destId="{4ADC91C4-D6DF-4D68-AA57-5FCA11E69E4D}" srcOrd="11" destOrd="0" presId="urn:microsoft.com/office/officeart/2008/layout/LinedList"/>
    <dgm:cxn modelId="{DEA128DB-9016-46F6-A6FF-5E0AF16112A1}" type="presParOf" srcId="{4ADC91C4-D6DF-4D68-AA57-5FCA11E69E4D}" destId="{9C879911-D62B-4212-8164-59BEB763DDF0}" srcOrd="0" destOrd="0" presId="urn:microsoft.com/office/officeart/2008/layout/LinedList"/>
    <dgm:cxn modelId="{3956BE4A-A48F-436F-B6C6-795A3BCF2A3F}" type="presParOf" srcId="{4ADC91C4-D6DF-4D68-AA57-5FCA11E69E4D}" destId="{9D5B1E5C-E74D-4768-9701-0F266DDE98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603E8-2C53-484D-8E43-B505823AC51C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6AA8EE84-3824-4FBD-817C-C001C909E17B}">
      <dgm:prSet custT="1"/>
      <dgm:spPr/>
      <dgm:t>
        <a:bodyPr/>
        <a:lstStyle/>
        <a:p>
          <a:endParaRPr lang="en-US" sz="1800" b="0" dirty="0">
            <a:latin typeface="+mn-lt"/>
          </a:endParaRPr>
        </a:p>
        <a:p>
          <a:r>
            <a:rPr lang="el-GR" sz="1800" b="0" dirty="0">
              <a:latin typeface="+mn-lt"/>
            </a:rPr>
            <a:t>Κινείται σε δυο βασικούς άξονες:</a:t>
          </a:r>
        </a:p>
      </dgm:t>
    </dgm:pt>
    <dgm:pt modelId="{E3922991-AE7C-4E6A-AA6D-5FCC832C6321}" type="parTrans" cxnId="{40C4CFB8-49A6-4472-89F6-068913228A8D}">
      <dgm:prSet/>
      <dgm:spPr/>
      <dgm:t>
        <a:bodyPr/>
        <a:lstStyle/>
        <a:p>
          <a:endParaRPr lang="el-GR" sz="1800" b="0">
            <a:latin typeface="+mn-lt"/>
          </a:endParaRPr>
        </a:p>
      </dgm:t>
    </dgm:pt>
    <dgm:pt modelId="{4E1D21BF-0FF6-4BF8-AC3B-F8CA62C34821}" type="sibTrans" cxnId="{40C4CFB8-49A6-4472-89F6-068913228A8D}">
      <dgm:prSet/>
      <dgm:spPr/>
      <dgm:t>
        <a:bodyPr/>
        <a:lstStyle/>
        <a:p>
          <a:endParaRPr lang="el-GR" sz="1800" b="0">
            <a:latin typeface="+mn-lt"/>
          </a:endParaRPr>
        </a:p>
      </dgm:t>
    </dgm:pt>
    <dgm:pt modelId="{C166E1AE-DB64-4B4D-92C3-11863CDE30B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800" b="0" dirty="0">
              <a:latin typeface="+mn-lt"/>
            </a:rPr>
            <a:t>προβλέπει αυτόματη ανταλλαγή πληροφοριών μεταξύ των κρατών μελών σε σχέση με τα έσοδα που προέρχονται από συναλλαγές κρυπτοστοιχείων και</a:t>
          </a:r>
        </a:p>
      </dgm:t>
    </dgm:pt>
    <dgm:pt modelId="{3DC4FE64-35E5-4E2A-A990-DB940305EC54}" type="parTrans" cxnId="{BCA1D750-61FD-46CF-AEA4-005EFF6B3222}">
      <dgm:prSet/>
      <dgm:spPr/>
      <dgm:t>
        <a:bodyPr/>
        <a:lstStyle/>
        <a:p>
          <a:endParaRPr lang="el-GR" sz="1800" b="0">
            <a:latin typeface="+mn-lt"/>
          </a:endParaRPr>
        </a:p>
      </dgm:t>
    </dgm:pt>
    <dgm:pt modelId="{62F5535D-F361-48C9-BC57-0BD3D8AE86FE}" type="sibTrans" cxnId="{BCA1D750-61FD-46CF-AEA4-005EFF6B3222}">
      <dgm:prSet/>
      <dgm:spPr/>
      <dgm:t>
        <a:bodyPr/>
        <a:lstStyle/>
        <a:p>
          <a:endParaRPr lang="el-GR" sz="1800" b="0">
            <a:latin typeface="+mn-lt"/>
          </a:endParaRPr>
        </a:p>
      </dgm:t>
    </dgm:pt>
    <dgm:pt modelId="{58B8EE9F-A406-45F1-8AD3-FF86D385B53F}">
      <dgm:prSet custT="1"/>
      <dgm:spPr/>
      <dgm:t>
        <a:bodyPr/>
        <a:lstStyle/>
        <a:p>
          <a:r>
            <a:rPr lang="el-GR" sz="1800" b="0" i="0" dirty="0">
              <a:latin typeface="+mn-lt"/>
            </a:rPr>
            <a:t>ορίζει υποχρεωτική αναφορά από τους δηλούντες </a:t>
          </a:r>
          <a:r>
            <a:rPr lang="el-GR" sz="1800" b="0" i="0" dirty="0" err="1">
              <a:latin typeface="+mn-lt"/>
            </a:rPr>
            <a:t>παρόχους</a:t>
          </a:r>
          <a:r>
            <a:rPr lang="el-GR" sz="1800" b="0" i="0" dirty="0">
              <a:latin typeface="+mn-lt"/>
            </a:rPr>
            <a:t> υπηρεσιών συναλλαγών με </a:t>
          </a:r>
          <a:r>
            <a:rPr lang="el-GR" sz="1800" b="0" i="0" dirty="0" err="1">
              <a:latin typeface="+mn-lt"/>
            </a:rPr>
            <a:t>κρυπτοστοιχεία</a:t>
          </a:r>
          <a:r>
            <a:rPr lang="el-GR" sz="1800" b="0" i="0" dirty="0">
              <a:latin typeface="+mn-lt"/>
            </a:rPr>
            <a:t>. </a:t>
          </a:r>
        </a:p>
      </dgm:t>
    </dgm:pt>
    <dgm:pt modelId="{95FB7052-8993-422E-95FE-A6E3FF795798}" type="parTrans" cxnId="{A5356465-FA6B-42E7-8C5F-6009ADDBC98D}">
      <dgm:prSet/>
      <dgm:spPr/>
      <dgm:t>
        <a:bodyPr/>
        <a:lstStyle/>
        <a:p>
          <a:endParaRPr lang="el-GR" sz="1800" b="0">
            <a:latin typeface="+mn-lt"/>
          </a:endParaRPr>
        </a:p>
      </dgm:t>
    </dgm:pt>
    <dgm:pt modelId="{FBCC707E-8C9D-4982-B148-0137A7BA1A6A}" type="sibTrans" cxnId="{A5356465-FA6B-42E7-8C5F-6009ADDBC98D}">
      <dgm:prSet/>
      <dgm:spPr/>
      <dgm:t>
        <a:bodyPr/>
        <a:lstStyle/>
        <a:p>
          <a:endParaRPr lang="el-GR" sz="1800" b="0">
            <a:latin typeface="+mn-lt"/>
          </a:endParaRPr>
        </a:p>
      </dgm:t>
    </dgm:pt>
    <dgm:pt modelId="{B25D68BE-6BF7-4B64-8D43-DE7889382941}">
      <dgm:prSet phldrT="[Text]" custT="1"/>
      <dgm:spPr/>
      <dgm:t>
        <a:bodyPr/>
        <a:lstStyle/>
        <a:p>
          <a:pPr>
            <a:buNone/>
          </a:pPr>
          <a:r>
            <a:rPr lang="el-GR" sz="1800" b="0" dirty="0">
              <a:latin typeface="+mn-lt"/>
            </a:rPr>
            <a:t>Παραπέμπει στους ορισμούς που δίνονται στον Κανονισμό M</a:t>
          </a:r>
          <a:r>
            <a:rPr lang="en-US" sz="1800" b="0" dirty="0" err="1">
              <a:latin typeface="+mn-lt"/>
            </a:rPr>
            <a:t>iC</a:t>
          </a:r>
          <a:r>
            <a:rPr lang="el-GR" sz="1800" b="0" dirty="0">
              <a:latin typeface="+mn-lt"/>
            </a:rPr>
            <a:t>Α για τις αγορές κρυπτοστοιχείων  </a:t>
          </a:r>
        </a:p>
        <a:p>
          <a:pPr>
            <a:buNone/>
          </a:pPr>
          <a:endParaRPr lang="el-GR" sz="1800" b="0" i="0" dirty="0">
            <a:latin typeface="+mn-lt"/>
          </a:endParaRPr>
        </a:p>
      </dgm:t>
    </dgm:pt>
    <dgm:pt modelId="{6F0CEC7C-D746-45DF-9B7C-D30526B9638D}" type="parTrans" cxnId="{97F99110-485B-442E-976F-1C78BC4045B3}">
      <dgm:prSet/>
      <dgm:spPr/>
      <dgm:t>
        <a:bodyPr/>
        <a:lstStyle/>
        <a:p>
          <a:endParaRPr lang="el-GR" sz="1800"/>
        </a:p>
      </dgm:t>
    </dgm:pt>
    <dgm:pt modelId="{AA6E3168-7770-4F8A-B0CA-E9E461397FE5}" type="sibTrans" cxnId="{97F99110-485B-442E-976F-1C78BC4045B3}">
      <dgm:prSet/>
      <dgm:spPr/>
      <dgm:t>
        <a:bodyPr/>
        <a:lstStyle/>
        <a:p>
          <a:endParaRPr lang="el-GR" sz="1800"/>
        </a:p>
      </dgm:t>
    </dgm:pt>
    <dgm:pt modelId="{F09B4F11-0CBC-4F43-96C1-64910F541DA6}">
      <dgm:prSet phldrT="[Text]" custT="1"/>
      <dgm:spPr/>
      <dgm:t>
        <a:bodyPr/>
        <a:lstStyle/>
        <a:p>
          <a:r>
            <a:rPr lang="el-GR" sz="1800" b="0" dirty="0">
              <a:latin typeface="+mn-lt"/>
            </a:rPr>
            <a:t>Συμμορφώνονται με το Πλαίσιο Αναφοράς Κρυπτοστοιχείων του ΟΟΣΑ</a:t>
          </a:r>
        </a:p>
      </dgm:t>
    </dgm:pt>
    <dgm:pt modelId="{08917C83-2EF2-4F18-BB23-71389BC82187}" type="parTrans" cxnId="{A1331D12-457B-4186-AEFF-DA2E67954925}">
      <dgm:prSet/>
      <dgm:spPr/>
      <dgm:t>
        <a:bodyPr/>
        <a:lstStyle/>
        <a:p>
          <a:endParaRPr lang="el-GR" sz="1800"/>
        </a:p>
      </dgm:t>
    </dgm:pt>
    <dgm:pt modelId="{7506CCEF-4435-48EA-99E3-C77F61D2A32C}" type="sibTrans" cxnId="{A1331D12-457B-4186-AEFF-DA2E67954925}">
      <dgm:prSet/>
      <dgm:spPr/>
      <dgm:t>
        <a:bodyPr/>
        <a:lstStyle/>
        <a:p>
          <a:endParaRPr lang="el-GR" sz="1800"/>
        </a:p>
      </dgm:t>
    </dgm:pt>
    <dgm:pt modelId="{75AC57AA-0D26-4022-AB78-197810935A55}" type="pres">
      <dgm:prSet presAssocID="{D86603E8-2C53-484D-8E43-B505823AC51C}" presName="vert0" presStyleCnt="0">
        <dgm:presLayoutVars>
          <dgm:dir/>
          <dgm:animOne val="branch"/>
          <dgm:animLvl val="lvl"/>
        </dgm:presLayoutVars>
      </dgm:prSet>
      <dgm:spPr/>
    </dgm:pt>
    <dgm:pt modelId="{5E332A3C-576D-4697-83BB-DC60FFC0DD80}" type="pres">
      <dgm:prSet presAssocID="{6AA8EE84-3824-4FBD-817C-C001C909E17B}" presName="thickLine" presStyleLbl="alignNode1" presStyleIdx="0" presStyleCnt="3"/>
      <dgm:spPr/>
    </dgm:pt>
    <dgm:pt modelId="{3F78A6C5-F9D8-4FFE-AA77-A28505CB79D6}" type="pres">
      <dgm:prSet presAssocID="{6AA8EE84-3824-4FBD-817C-C001C909E17B}" presName="horz1" presStyleCnt="0"/>
      <dgm:spPr/>
    </dgm:pt>
    <dgm:pt modelId="{EACD1323-C452-402D-A4AF-69C0E0C36E03}" type="pres">
      <dgm:prSet presAssocID="{6AA8EE84-3824-4FBD-817C-C001C909E17B}" presName="tx1" presStyleLbl="revTx" presStyleIdx="0" presStyleCnt="5" custLinFactNeighborY="147"/>
      <dgm:spPr/>
    </dgm:pt>
    <dgm:pt modelId="{F4701EB9-E5A8-4098-9B6A-CE7D6C5697FB}" type="pres">
      <dgm:prSet presAssocID="{6AA8EE84-3824-4FBD-817C-C001C909E17B}" presName="vert1" presStyleCnt="0"/>
      <dgm:spPr/>
    </dgm:pt>
    <dgm:pt modelId="{3D0BC249-0837-44E3-9A8D-E7E45FD4FDA7}" type="pres">
      <dgm:prSet presAssocID="{C166E1AE-DB64-4B4D-92C3-11863CDE30BE}" presName="vertSpace2a" presStyleCnt="0"/>
      <dgm:spPr/>
    </dgm:pt>
    <dgm:pt modelId="{D3A649CC-0A35-4F45-93E6-37E853F747C2}" type="pres">
      <dgm:prSet presAssocID="{C166E1AE-DB64-4B4D-92C3-11863CDE30BE}" presName="horz2" presStyleCnt="0"/>
      <dgm:spPr/>
    </dgm:pt>
    <dgm:pt modelId="{9A93748A-8914-49AB-8DBC-95A781794FB6}" type="pres">
      <dgm:prSet presAssocID="{C166E1AE-DB64-4B4D-92C3-11863CDE30BE}" presName="horzSpace2" presStyleCnt="0"/>
      <dgm:spPr/>
    </dgm:pt>
    <dgm:pt modelId="{63F5D5A6-874C-4D12-B7A4-00D87041EA96}" type="pres">
      <dgm:prSet presAssocID="{C166E1AE-DB64-4B4D-92C3-11863CDE30BE}" presName="tx2" presStyleLbl="revTx" presStyleIdx="1" presStyleCnt="5" custLinFactNeighborX="-401" custLinFactNeighborY="-9124"/>
      <dgm:spPr/>
    </dgm:pt>
    <dgm:pt modelId="{4EA3424F-A89C-4C2F-BBB2-1992D5C5B9AA}" type="pres">
      <dgm:prSet presAssocID="{C166E1AE-DB64-4B4D-92C3-11863CDE30BE}" presName="vert2" presStyleCnt="0"/>
      <dgm:spPr/>
    </dgm:pt>
    <dgm:pt modelId="{4870764C-4E08-4534-B2ED-477A5613E8E2}" type="pres">
      <dgm:prSet presAssocID="{C166E1AE-DB64-4B4D-92C3-11863CDE30BE}" presName="thinLine2b" presStyleLbl="callout" presStyleIdx="0" presStyleCnt="2"/>
      <dgm:spPr/>
    </dgm:pt>
    <dgm:pt modelId="{A9DC943A-C597-40BA-A6F8-C242BD076B2A}" type="pres">
      <dgm:prSet presAssocID="{C166E1AE-DB64-4B4D-92C3-11863CDE30BE}" presName="vertSpace2b" presStyleCnt="0"/>
      <dgm:spPr/>
    </dgm:pt>
    <dgm:pt modelId="{EF25E53A-5099-4884-ACA2-6DA85C283DEF}" type="pres">
      <dgm:prSet presAssocID="{58B8EE9F-A406-45F1-8AD3-FF86D385B53F}" presName="horz2" presStyleCnt="0"/>
      <dgm:spPr/>
    </dgm:pt>
    <dgm:pt modelId="{C1889B7D-6981-42E7-9BEC-7C4EBF0F6941}" type="pres">
      <dgm:prSet presAssocID="{58B8EE9F-A406-45F1-8AD3-FF86D385B53F}" presName="horzSpace2" presStyleCnt="0"/>
      <dgm:spPr/>
    </dgm:pt>
    <dgm:pt modelId="{37116480-C4A5-4672-A1A3-A04D604B9B87}" type="pres">
      <dgm:prSet presAssocID="{58B8EE9F-A406-45F1-8AD3-FF86D385B53F}" presName="tx2" presStyleLbl="revTx" presStyleIdx="2" presStyleCnt="5"/>
      <dgm:spPr/>
    </dgm:pt>
    <dgm:pt modelId="{D2E1AB02-1CB3-4D28-BC4C-BFB7C1CEAE69}" type="pres">
      <dgm:prSet presAssocID="{58B8EE9F-A406-45F1-8AD3-FF86D385B53F}" presName="vert2" presStyleCnt="0"/>
      <dgm:spPr/>
    </dgm:pt>
    <dgm:pt modelId="{CF064B27-1D0B-4ABA-9DB6-6817CF114618}" type="pres">
      <dgm:prSet presAssocID="{58B8EE9F-A406-45F1-8AD3-FF86D385B53F}" presName="thinLine2b" presStyleLbl="callout" presStyleIdx="1" presStyleCnt="2"/>
      <dgm:spPr/>
    </dgm:pt>
    <dgm:pt modelId="{3A960509-CBC5-425B-851F-A35904A4676A}" type="pres">
      <dgm:prSet presAssocID="{58B8EE9F-A406-45F1-8AD3-FF86D385B53F}" presName="vertSpace2b" presStyleCnt="0"/>
      <dgm:spPr/>
    </dgm:pt>
    <dgm:pt modelId="{5CA6284B-81FE-4201-A398-773A20D290ED}" type="pres">
      <dgm:prSet presAssocID="{B25D68BE-6BF7-4B64-8D43-DE7889382941}" presName="thickLine" presStyleLbl="alignNode1" presStyleIdx="1" presStyleCnt="3"/>
      <dgm:spPr/>
    </dgm:pt>
    <dgm:pt modelId="{0D16E07F-D574-47E2-B456-8430DFFEE4A1}" type="pres">
      <dgm:prSet presAssocID="{B25D68BE-6BF7-4B64-8D43-DE7889382941}" presName="horz1" presStyleCnt="0"/>
      <dgm:spPr/>
    </dgm:pt>
    <dgm:pt modelId="{1FAB8BD0-F141-4E12-B364-06FEE3CF28B4}" type="pres">
      <dgm:prSet presAssocID="{B25D68BE-6BF7-4B64-8D43-DE7889382941}" presName="tx1" presStyleLbl="revTx" presStyleIdx="3" presStyleCnt="5" custScaleX="500000"/>
      <dgm:spPr/>
    </dgm:pt>
    <dgm:pt modelId="{512CB29B-3EBE-41E4-A642-4594CC5E1C84}" type="pres">
      <dgm:prSet presAssocID="{B25D68BE-6BF7-4B64-8D43-DE7889382941}" presName="vert1" presStyleCnt="0"/>
      <dgm:spPr/>
    </dgm:pt>
    <dgm:pt modelId="{BACBEFF7-1190-474F-B52A-FF7FB9F533F6}" type="pres">
      <dgm:prSet presAssocID="{F09B4F11-0CBC-4F43-96C1-64910F541DA6}" presName="thickLine" presStyleLbl="alignNode1" presStyleIdx="2" presStyleCnt="3"/>
      <dgm:spPr/>
    </dgm:pt>
    <dgm:pt modelId="{2521D6BD-4325-43A5-9C1F-ABC3E3B65C52}" type="pres">
      <dgm:prSet presAssocID="{F09B4F11-0CBC-4F43-96C1-64910F541DA6}" presName="horz1" presStyleCnt="0"/>
      <dgm:spPr/>
    </dgm:pt>
    <dgm:pt modelId="{89C5068F-8013-41A9-9F58-BDA0AC91E8DC}" type="pres">
      <dgm:prSet presAssocID="{F09B4F11-0CBC-4F43-96C1-64910F541DA6}" presName="tx1" presStyleLbl="revTx" presStyleIdx="4" presStyleCnt="5" custScaleX="500000"/>
      <dgm:spPr/>
    </dgm:pt>
    <dgm:pt modelId="{BF3FBE64-270F-419D-A492-B26EC4AEAC03}" type="pres">
      <dgm:prSet presAssocID="{F09B4F11-0CBC-4F43-96C1-64910F541DA6}" presName="vert1" presStyleCnt="0"/>
      <dgm:spPr/>
    </dgm:pt>
  </dgm:ptLst>
  <dgm:cxnLst>
    <dgm:cxn modelId="{0626CA03-60CF-4706-8C3A-1E670CD1608F}" type="presOf" srcId="{58B8EE9F-A406-45F1-8AD3-FF86D385B53F}" destId="{37116480-C4A5-4672-A1A3-A04D604B9B87}" srcOrd="0" destOrd="0" presId="urn:microsoft.com/office/officeart/2008/layout/LinedList"/>
    <dgm:cxn modelId="{97F99110-485B-442E-976F-1C78BC4045B3}" srcId="{D86603E8-2C53-484D-8E43-B505823AC51C}" destId="{B25D68BE-6BF7-4B64-8D43-DE7889382941}" srcOrd="1" destOrd="0" parTransId="{6F0CEC7C-D746-45DF-9B7C-D30526B9638D}" sibTransId="{AA6E3168-7770-4F8A-B0CA-E9E461397FE5}"/>
    <dgm:cxn modelId="{A1331D12-457B-4186-AEFF-DA2E67954925}" srcId="{D86603E8-2C53-484D-8E43-B505823AC51C}" destId="{F09B4F11-0CBC-4F43-96C1-64910F541DA6}" srcOrd="2" destOrd="0" parTransId="{08917C83-2EF2-4F18-BB23-71389BC82187}" sibTransId="{7506CCEF-4435-48EA-99E3-C77F61D2A32C}"/>
    <dgm:cxn modelId="{2D273B22-5587-4CEE-A1DC-35FB22928B3C}" type="presOf" srcId="{D86603E8-2C53-484D-8E43-B505823AC51C}" destId="{75AC57AA-0D26-4022-AB78-197810935A55}" srcOrd="0" destOrd="0" presId="urn:microsoft.com/office/officeart/2008/layout/LinedList"/>
    <dgm:cxn modelId="{FDA4565D-938B-40BF-ACE5-67C6F8F5D65C}" type="presOf" srcId="{B25D68BE-6BF7-4B64-8D43-DE7889382941}" destId="{1FAB8BD0-F141-4E12-B364-06FEE3CF28B4}" srcOrd="0" destOrd="0" presId="urn:microsoft.com/office/officeart/2008/layout/LinedList"/>
    <dgm:cxn modelId="{A5356465-FA6B-42E7-8C5F-6009ADDBC98D}" srcId="{6AA8EE84-3824-4FBD-817C-C001C909E17B}" destId="{58B8EE9F-A406-45F1-8AD3-FF86D385B53F}" srcOrd="1" destOrd="0" parTransId="{95FB7052-8993-422E-95FE-A6E3FF795798}" sibTransId="{FBCC707E-8C9D-4982-B148-0137A7BA1A6A}"/>
    <dgm:cxn modelId="{BCA1D750-61FD-46CF-AEA4-005EFF6B3222}" srcId="{6AA8EE84-3824-4FBD-817C-C001C909E17B}" destId="{C166E1AE-DB64-4B4D-92C3-11863CDE30BE}" srcOrd="0" destOrd="0" parTransId="{3DC4FE64-35E5-4E2A-A990-DB940305EC54}" sibTransId="{62F5535D-F361-48C9-BC57-0BD3D8AE86FE}"/>
    <dgm:cxn modelId="{39FD8E7D-4E7F-4F0A-B185-2C30C732220E}" type="presOf" srcId="{C166E1AE-DB64-4B4D-92C3-11863CDE30BE}" destId="{63F5D5A6-874C-4D12-B7A4-00D87041EA96}" srcOrd="0" destOrd="0" presId="urn:microsoft.com/office/officeart/2008/layout/LinedList"/>
    <dgm:cxn modelId="{4407A5B3-ED2B-42BB-BF4C-A815DDDE4866}" type="presOf" srcId="{F09B4F11-0CBC-4F43-96C1-64910F541DA6}" destId="{89C5068F-8013-41A9-9F58-BDA0AC91E8DC}" srcOrd="0" destOrd="0" presId="urn:microsoft.com/office/officeart/2008/layout/LinedList"/>
    <dgm:cxn modelId="{40C4CFB8-49A6-4472-89F6-068913228A8D}" srcId="{D86603E8-2C53-484D-8E43-B505823AC51C}" destId="{6AA8EE84-3824-4FBD-817C-C001C909E17B}" srcOrd="0" destOrd="0" parTransId="{E3922991-AE7C-4E6A-AA6D-5FCC832C6321}" sibTransId="{4E1D21BF-0FF6-4BF8-AC3B-F8CA62C34821}"/>
    <dgm:cxn modelId="{AB4686D5-2511-43FA-B1A0-41350885570C}" type="presOf" srcId="{6AA8EE84-3824-4FBD-817C-C001C909E17B}" destId="{EACD1323-C452-402D-A4AF-69C0E0C36E03}" srcOrd="0" destOrd="0" presId="urn:microsoft.com/office/officeart/2008/layout/LinedList"/>
    <dgm:cxn modelId="{F1C8357C-FDA6-4047-8834-7168A4AB278F}" type="presParOf" srcId="{75AC57AA-0D26-4022-AB78-197810935A55}" destId="{5E332A3C-576D-4697-83BB-DC60FFC0DD80}" srcOrd="0" destOrd="0" presId="urn:microsoft.com/office/officeart/2008/layout/LinedList"/>
    <dgm:cxn modelId="{94D5F3FC-DB7D-4EB7-B4D6-D0B87E834070}" type="presParOf" srcId="{75AC57AA-0D26-4022-AB78-197810935A55}" destId="{3F78A6C5-F9D8-4FFE-AA77-A28505CB79D6}" srcOrd="1" destOrd="0" presId="urn:microsoft.com/office/officeart/2008/layout/LinedList"/>
    <dgm:cxn modelId="{746C4EEF-660D-4852-BFB1-F963874F9802}" type="presParOf" srcId="{3F78A6C5-F9D8-4FFE-AA77-A28505CB79D6}" destId="{EACD1323-C452-402D-A4AF-69C0E0C36E03}" srcOrd="0" destOrd="0" presId="urn:microsoft.com/office/officeart/2008/layout/LinedList"/>
    <dgm:cxn modelId="{C3CA95A2-322F-4721-B2BF-AAD1711FF376}" type="presParOf" srcId="{3F78A6C5-F9D8-4FFE-AA77-A28505CB79D6}" destId="{F4701EB9-E5A8-4098-9B6A-CE7D6C5697FB}" srcOrd="1" destOrd="0" presId="urn:microsoft.com/office/officeart/2008/layout/LinedList"/>
    <dgm:cxn modelId="{F8732CA9-597B-4B4B-91A8-7D63299B09CF}" type="presParOf" srcId="{F4701EB9-E5A8-4098-9B6A-CE7D6C5697FB}" destId="{3D0BC249-0837-44E3-9A8D-E7E45FD4FDA7}" srcOrd="0" destOrd="0" presId="urn:microsoft.com/office/officeart/2008/layout/LinedList"/>
    <dgm:cxn modelId="{600D2FE6-C9E8-4DD6-B179-43ABB9707624}" type="presParOf" srcId="{F4701EB9-E5A8-4098-9B6A-CE7D6C5697FB}" destId="{D3A649CC-0A35-4F45-93E6-37E853F747C2}" srcOrd="1" destOrd="0" presId="urn:microsoft.com/office/officeart/2008/layout/LinedList"/>
    <dgm:cxn modelId="{64F34C95-B819-4870-B430-34D3CAFD53EE}" type="presParOf" srcId="{D3A649CC-0A35-4F45-93E6-37E853F747C2}" destId="{9A93748A-8914-49AB-8DBC-95A781794FB6}" srcOrd="0" destOrd="0" presId="urn:microsoft.com/office/officeart/2008/layout/LinedList"/>
    <dgm:cxn modelId="{BAE4DA69-335E-4C54-A3F9-8A30E76B82F6}" type="presParOf" srcId="{D3A649CC-0A35-4F45-93E6-37E853F747C2}" destId="{63F5D5A6-874C-4D12-B7A4-00D87041EA96}" srcOrd="1" destOrd="0" presId="urn:microsoft.com/office/officeart/2008/layout/LinedList"/>
    <dgm:cxn modelId="{74BF4D6D-1F62-412E-9EAB-FC871BC7F8D7}" type="presParOf" srcId="{D3A649CC-0A35-4F45-93E6-37E853F747C2}" destId="{4EA3424F-A89C-4C2F-BBB2-1992D5C5B9AA}" srcOrd="2" destOrd="0" presId="urn:microsoft.com/office/officeart/2008/layout/LinedList"/>
    <dgm:cxn modelId="{2B3A2B5B-C46E-4D3D-8D33-8B5B68B73D7E}" type="presParOf" srcId="{F4701EB9-E5A8-4098-9B6A-CE7D6C5697FB}" destId="{4870764C-4E08-4534-B2ED-477A5613E8E2}" srcOrd="2" destOrd="0" presId="urn:microsoft.com/office/officeart/2008/layout/LinedList"/>
    <dgm:cxn modelId="{6E956CCC-349C-431A-A479-497D5CC08507}" type="presParOf" srcId="{F4701EB9-E5A8-4098-9B6A-CE7D6C5697FB}" destId="{A9DC943A-C597-40BA-A6F8-C242BD076B2A}" srcOrd="3" destOrd="0" presId="urn:microsoft.com/office/officeart/2008/layout/LinedList"/>
    <dgm:cxn modelId="{C4C21CAA-5614-4FC5-9579-62C84CE89714}" type="presParOf" srcId="{F4701EB9-E5A8-4098-9B6A-CE7D6C5697FB}" destId="{EF25E53A-5099-4884-ACA2-6DA85C283DEF}" srcOrd="4" destOrd="0" presId="urn:microsoft.com/office/officeart/2008/layout/LinedList"/>
    <dgm:cxn modelId="{182FF7CF-27CC-438E-86E2-F89BDDC4AF4D}" type="presParOf" srcId="{EF25E53A-5099-4884-ACA2-6DA85C283DEF}" destId="{C1889B7D-6981-42E7-9BEC-7C4EBF0F6941}" srcOrd="0" destOrd="0" presId="urn:microsoft.com/office/officeart/2008/layout/LinedList"/>
    <dgm:cxn modelId="{8EFF9706-49A0-448A-BC98-ECE52ED6E1BE}" type="presParOf" srcId="{EF25E53A-5099-4884-ACA2-6DA85C283DEF}" destId="{37116480-C4A5-4672-A1A3-A04D604B9B87}" srcOrd="1" destOrd="0" presId="urn:microsoft.com/office/officeart/2008/layout/LinedList"/>
    <dgm:cxn modelId="{8C106440-8501-4969-AB35-67CF1AAE6277}" type="presParOf" srcId="{EF25E53A-5099-4884-ACA2-6DA85C283DEF}" destId="{D2E1AB02-1CB3-4D28-BC4C-BFB7C1CEAE69}" srcOrd="2" destOrd="0" presId="urn:microsoft.com/office/officeart/2008/layout/LinedList"/>
    <dgm:cxn modelId="{2F06A7D1-D289-4DBF-B152-6FBF61208ACD}" type="presParOf" srcId="{F4701EB9-E5A8-4098-9B6A-CE7D6C5697FB}" destId="{CF064B27-1D0B-4ABA-9DB6-6817CF114618}" srcOrd="5" destOrd="0" presId="urn:microsoft.com/office/officeart/2008/layout/LinedList"/>
    <dgm:cxn modelId="{47B06FC9-900D-44A0-8656-EC4B94B427FE}" type="presParOf" srcId="{F4701EB9-E5A8-4098-9B6A-CE7D6C5697FB}" destId="{3A960509-CBC5-425B-851F-A35904A4676A}" srcOrd="6" destOrd="0" presId="urn:microsoft.com/office/officeart/2008/layout/LinedList"/>
    <dgm:cxn modelId="{EE62E09B-6C61-4182-A0A2-5426DAD4908C}" type="presParOf" srcId="{75AC57AA-0D26-4022-AB78-197810935A55}" destId="{5CA6284B-81FE-4201-A398-773A20D290ED}" srcOrd="2" destOrd="0" presId="urn:microsoft.com/office/officeart/2008/layout/LinedList"/>
    <dgm:cxn modelId="{F1F5F366-47AC-4C8E-A0B2-AB2102894B4E}" type="presParOf" srcId="{75AC57AA-0D26-4022-AB78-197810935A55}" destId="{0D16E07F-D574-47E2-B456-8430DFFEE4A1}" srcOrd="3" destOrd="0" presId="urn:microsoft.com/office/officeart/2008/layout/LinedList"/>
    <dgm:cxn modelId="{589A2DB1-A356-45C0-9550-19332891E301}" type="presParOf" srcId="{0D16E07F-D574-47E2-B456-8430DFFEE4A1}" destId="{1FAB8BD0-F141-4E12-B364-06FEE3CF28B4}" srcOrd="0" destOrd="0" presId="urn:microsoft.com/office/officeart/2008/layout/LinedList"/>
    <dgm:cxn modelId="{27442BB1-0FF9-4B96-9C18-DC606A9E2649}" type="presParOf" srcId="{0D16E07F-D574-47E2-B456-8430DFFEE4A1}" destId="{512CB29B-3EBE-41E4-A642-4594CC5E1C84}" srcOrd="1" destOrd="0" presId="urn:microsoft.com/office/officeart/2008/layout/LinedList"/>
    <dgm:cxn modelId="{F032A0B1-0982-434D-9720-BAB9375B2BE2}" type="presParOf" srcId="{75AC57AA-0D26-4022-AB78-197810935A55}" destId="{BACBEFF7-1190-474F-B52A-FF7FB9F533F6}" srcOrd="4" destOrd="0" presId="urn:microsoft.com/office/officeart/2008/layout/LinedList"/>
    <dgm:cxn modelId="{67150538-34EB-4D35-8846-319792178FD6}" type="presParOf" srcId="{75AC57AA-0D26-4022-AB78-197810935A55}" destId="{2521D6BD-4325-43A5-9C1F-ABC3E3B65C52}" srcOrd="5" destOrd="0" presId="urn:microsoft.com/office/officeart/2008/layout/LinedList"/>
    <dgm:cxn modelId="{B2115FE8-868D-49A9-A8FC-0685983AFA0E}" type="presParOf" srcId="{2521D6BD-4325-43A5-9C1F-ABC3E3B65C52}" destId="{89C5068F-8013-41A9-9F58-BDA0AC91E8DC}" srcOrd="0" destOrd="0" presId="urn:microsoft.com/office/officeart/2008/layout/LinedList"/>
    <dgm:cxn modelId="{EE236948-6FE9-4A79-93C7-27F6F894A994}" type="presParOf" srcId="{2521D6BD-4325-43A5-9C1F-ABC3E3B65C52}" destId="{BF3FBE64-270F-419D-A492-B26EC4AEAC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92A508-8D9B-4F9D-B980-6738FCF9B9D3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057ECB4-8994-4847-AF40-9A8A91B03C7F}">
      <dgm:prSet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el-GR" sz="1800" dirty="0">
              <a:solidFill>
                <a:schemeClr val="bg1"/>
              </a:solidFill>
              <a:latin typeface="+mn-lt"/>
            </a:rPr>
            <a:t>εάν έπαψε να πληροί τις προϋποθέσεις βάσει των οποίων καταχωρήθηκε ως φορέας εκμετάλλευσης</a:t>
          </a:r>
          <a:endParaRPr lang="en-US" sz="1800" dirty="0">
            <a:solidFill>
              <a:schemeClr val="bg1"/>
            </a:solidFill>
            <a:latin typeface="+mn-lt"/>
          </a:endParaRPr>
        </a:p>
      </dgm:t>
    </dgm:pt>
    <dgm:pt modelId="{4E5E65A2-59B4-4732-ABEF-BFEE096D036E}" type="parTrans" cxnId="{F6E482FB-7D1C-46EA-91BE-678D854E195D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A5F6AB14-7822-4C8B-8ACC-78082EC82D63}" type="sibTrans" cxnId="{F6E482FB-7D1C-46EA-91BE-678D854E195D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2A4F7594-7368-46A6-9CA7-2FE2518DEDEE}">
      <dgm:prSet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el-GR" sz="1800">
              <a:solidFill>
                <a:schemeClr val="bg1"/>
              </a:solidFill>
              <a:latin typeface="+mn-lt"/>
            </a:rPr>
            <a:t>εάν δεν παρέχει πλέον υπηρεσίες σε κατοίκους εντός ΕΕ </a:t>
          </a:r>
          <a:endParaRPr lang="en-US" sz="1800">
            <a:solidFill>
              <a:schemeClr val="bg1"/>
            </a:solidFill>
            <a:latin typeface="+mn-lt"/>
          </a:endParaRPr>
        </a:p>
      </dgm:t>
    </dgm:pt>
    <dgm:pt modelId="{F3C7DDA2-9D59-4883-9F91-10E43DA6E50F}" type="parTrans" cxnId="{69038019-F28C-4CC4-9973-783C55E57427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E9550C84-413B-4CD2-979C-1D21AECE80C2}" type="sibTrans" cxnId="{69038019-F28C-4CC4-9973-783C55E57427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4FE912AC-F0A0-44C8-BE0F-2C0DB7C65B13}">
      <dgm:prSet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el-GR" sz="1800">
              <a:solidFill>
                <a:schemeClr val="bg1"/>
              </a:solidFill>
              <a:latin typeface="+mn-lt"/>
            </a:rPr>
            <a:t>εάν διακόψει τη δραστηριότητά του </a:t>
          </a:r>
          <a:endParaRPr lang="en-US" sz="1800" dirty="0">
            <a:solidFill>
              <a:schemeClr val="bg1"/>
            </a:solidFill>
            <a:latin typeface="+mn-lt"/>
          </a:endParaRPr>
        </a:p>
      </dgm:t>
    </dgm:pt>
    <dgm:pt modelId="{DB8A6EEE-3331-46AF-A984-27FA358846BD}" type="parTrans" cxnId="{25C78B4B-43F8-4C7C-BF6E-16EEED2B1231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CEA5CA0F-310B-45A6-92D1-14E331ACFA6F}" type="sibTrans" cxnId="{25C78B4B-43F8-4C7C-BF6E-16EEED2B1231}">
      <dgm:prSet/>
      <dgm:spPr/>
      <dgm:t>
        <a:bodyPr/>
        <a:lstStyle/>
        <a:p>
          <a:endParaRPr lang="en-US" sz="18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29795822-1777-40A3-8A7F-794ECF75B439}" type="pres">
      <dgm:prSet presAssocID="{0C92A508-8D9B-4F9D-B980-6738FCF9B9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70E71E-83C7-4D82-BB12-B26224467BFF}" type="pres">
      <dgm:prSet presAssocID="{D057ECB4-8994-4847-AF40-9A8A91B03C7F}" presName="hierRoot1" presStyleCnt="0"/>
      <dgm:spPr/>
    </dgm:pt>
    <dgm:pt modelId="{4125BEAF-D358-43CE-92A5-75CF94B64C82}" type="pres">
      <dgm:prSet presAssocID="{D057ECB4-8994-4847-AF40-9A8A91B03C7F}" presName="composite" presStyleCnt="0"/>
      <dgm:spPr/>
    </dgm:pt>
    <dgm:pt modelId="{508035FE-F927-4403-8958-11152981AC68}" type="pres">
      <dgm:prSet presAssocID="{D057ECB4-8994-4847-AF40-9A8A91B03C7F}" presName="background" presStyleLbl="node0" presStyleIdx="0" presStyleCnt="3"/>
      <dgm:spPr/>
    </dgm:pt>
    <dgm:pt modelId="{99EA9984-D177-44AC-9BBB-1167D0413970}" type="pres">
      <dgm:prSet presAssocID="{D057ECB4-8994-4847-AF40-9A8A91B03C7F}" presName="text" presStyleLbl="fgAcc0" presStyleIdx="0" presStyleCnt="3">
        <dgm:presLayoutVars>
          <dgm:chPref val="3"/>
        </dgm:presLayoutVars>
      </dgm:prSet>
      <dgm:spPr/>
    </dgm:pt>
    <dgm:pt modelId="{7B50CF64-5A90-4B2D-87C5-365AD840BEBD}" type="pres">
      <dgm:prSet presAssocID="{D057ECB4-8994-4847-AF40-9A8A91B03C7F}" presName="hierChild2" presStyleCnt="0"/>
      <dgm:spPr/>
    </dgm:pt>
    <dgm:pt modelId="{9DE62C01-E87F-45FF-B622-BE00A1783FA7}" type="pres">
      <dgm:prSet presAssocID="{2A4F7594-7368-46A6-9CA7-2FE2518DEDEE}" presName="hierRoot1" presStyleCnt="0"/>
      <dgm:spPr/>
    </dgm:pt>
    <dgm:pt modelId="{CF1D83C8-AF64-4E59-8182-D4BD4C1A3323}" type="pres">
      <dgm:prSet presAssocID="{2A4F7594-7368-46A6-9CA7-2FE2518DEDEE}" presName="composite" presStyleCnt="0"/>
      <dgm:spPr/>
    </dgm:pt>
    <dgm:pt modelId="{F4901C98-16C3-44E0-B7CA-7BA7C65EB8FF}" type="pres">
      <dgm:prSet presAssocID="{2A4F7594-7368-46A6-9CA7-2FE2518DEDEE}" presName="background" presStyleLbl="node0" presStyleIdx="1" presStyleCnt="3"/>
      <dgm:spPr/>
    </dgm:pt>
    <dgm:pt modelId="{A78CF9D1-26B6-4666-BF53-CC80DF4333F1}" type="pres">
      <dgm:prSet presAssocID="{2A4F7594-7368-46A6-9CA7-2FE2518DEDEE}" presName="text" presStyleLbl="fgAcc0" presStyleIdx="1" presStyleCnt="3">
        <dgm:presLayoutVars>
          <dgm:chPref val="3"/>
        </dgm:presLayoutVars>
      </dgm:prSet>
      <dgm:spPr/>
    </dgm:pt>
    <dgm:pt modelId="{0B8E60CE-41BD-47FD-BBFE-FB556AD9B89B}" type="pres">
      <dgm:prSet presAssocID="{2A4F7594-7368-46A6-9CA7-2FE2518DEDEE}" presName="hierChild2" presStyleCnt="0"/>
      <dgm:spPr/>
    </dgm:pt>
    <dgm:pt modelId="{9AB47810-37AE-415F-AE08-BF5877DA3F3D}" type="pres">
      <dgm:prSet presAssocID="{4FE912AC-F0A0-44C8-BE0F-2C0DB7C65B13}" presName="hierRoot1" presStyleCnt="0"/>
      <dgm:spPr/>
    </dgm:pt>
    <dgm:pt modelId="{B9C13CC7-31E5-48BA-932A-BB7A6BF1E272}" type="pres">
      <dgm:prSet presAssocID="{4FE912AC-F0A0-44C8-BE0F-2C0DB7C65B13}" presName="composite" presStyleCnt="0"/>
      <dgm:spPr/>
    </dgm:pt>
    <dgm:pt modelId="{DFA51428-615A-4953-8472-D70B2F0FF510}" type="pres">
      <dgm:prSet presAssocID="{4FE912AC-F0A0-44C8-BE0F-2C0DB7C65B13}" presName="background" presStyleLbl="node0" presStyleIdx="2" presStyleCnt="3"/>
      <dgm:spPr/>
    </dgm:pt>
    <dgm:pt modelId="{9CCC8F23-A650-4740-BEA4-6C83909F404F}" type="pres">
      <dgm:prSet presAssocID="{4FE912AC-F0A0-44C8-BE0F-2C0DB7C65B13}" presName="text" presStyleLbl="fgAcc0" presStyleIdx="2" presStyleCnt="3">
        <dgm:presLayoutVars>
          <dgm:chPref val="3"/>
        </dgm:presLayoutVars>
      </dgm:prSet>
      <dgm:spPr/>
    </dgm:pt>
    <dgm:pt modelId="{678D8FC8-4A3E-43BC-AC5A-A9C76EFAB476}" type="pres">
      <dgm:prSet presAssocID="{4FE912AC-F0A0-44C8-BE0F-2C0DB7C65B13}" presName="hierChild2" presStyleCnt="0"/>
      <dgm:spPr/>
    </dgm:pt>
  </dgm:ptLst>
  <dgm:cxnLst>
    <dgm:cxn modelId="{1FF0250A-5142-4232-9E14-879395A6982B}" type="presOf" srcId="{4FE912AC-F0A0-44C8-BE0F-2C0DB7C65B13}" destId="{9CCC8F23-A650-4740-BEA4-6C83909F404F}" srcOrd="0" destOrd="0" presId="urn:microsoft.com/office/officeart/2005/8/layout/hierarchy1"/>
    <dgm:cxn modelId="{69038019-F28C-4CC4-9973-783C55E57427}" srcId="{0C92A508-8D9B-4F9D-B980-6738FCF9B9D3}" destId="{2A4F7594-7368-46A6-9CA7-2FE2518DEDEE}" srcOrd="1" destOrd="0" parTransId="{F3C7DDA2-9D59-4883-9F91-10E43DA6E50F}" sibTransId="{E9550C84-413B-4CD2-979C-1D21AECE80C2}"/>
    <dgm:cxn modelId="{25C78B4B-43F8-4C7C-BF6E-16EEED2B1231}" srcId="{0C92A508-8D9B-4F9D-B980-6738FCF9B9D3}" destId="{4FE912AC-F0A0-44C8-BE0F-2C0DB7C65B13}" srcOrd="2" destOrd="0" parTransId="{DB8A6EEE-3331-46AF-A984-27FA358846BD}" sibTransId="{CEA5CA0F-310B-45A6-92D1-14E331ACFA6F}"/>
    <dgm:cxn modelId="{6CAE11AE-DB37-417C-B619-D340D0DE6B8F}" type="presOf" srcId="{2A4F7594-7368-46A6-9CA7-2FE2518DEDEE}" destId="{A78CF9D1-26B6-4666-BF53-CC80DF4333F1}" srcOrd="0" destOrd="0" presId="urn:microsoft.com/office/officeart/2005/8/layout/hierarchy1"/>
    <dgm:cxn modelId="{3295E5B0-082B-4DBC-BA5E-3596F4192BE2}" type="presOf" srcId="{D057ECB4-8994-4847-AF40-9A8A91B03C7F}" destId="{99EA9984-D177-44AC-9BBB-1167D0413970}" srcOrd="0" destOrd="0" presId="urn:microsoft.com/office/officeart/2005/8/layout/hierarchy1"/>
    <dgm:cxn modelId="{439CD7C7-A1A2-48CD-894A-CC4B7820553B}" type="presOf" srcId="{0C92A508-8D9B-4F9D-B980-6738FCF9B9D3}" destId="{29795822-1777-40A3-8A7F-794ECF75B439}" srcOrd="0" destOrd="0" presId="urn:microsoft.com/office/officeart/2005/8/layout/hierarchy1"/>
    <dgm:cxn modelId="{F6E482FB-7D1C-46EA-91BE-678D854E195D}" srcId="{0C92A508-8D9B-4F9D-B980-6738FCF9B9D3}" destId="{D057ECB4-8994-4847-AF40-9A8A91B03C7F}" srcOrd="0" destOrd="0" parTransId="{4E5E65A2-59B4-4732-ABEF-BFEE096D036E}" sibTransId="{A5F6AB14-7822-4C8B-8ACC-78082EC82D63}"/>
    <dgm:cxn modelId="{143902F5-E52C-4FC3-925E-8531D6066009}" type="presParOf" srcId="{29795822-1777-40A3-8A7F-794ECF75B439}" destId="{F070E71E-83C7-4D82-BB12-B26224467BFF}" srcOrd="0" destOrd="0" presId="urn:microsoft.com/office/officeart/2005/8/layout/hierarchy1"/>
    <dgm:cxn modelId="{149C883D-731D-4097-B4A5-211B71383FA5}" type="presParOf" srcId="{F070E71E-83C7-4D82-BB12-B26224467BFF}" destId="{4125BEAF-D358-43CE-92A5-75CF94B64C82}" srcOrd="0" destOrd="0" presId="urn:microsoft.com/office/officeart/2005/8/layout/hierarchy1"/>
    <dgm:cxn modelId="{C44BA080-AFD3-43D2-BCEF-7268C448A476}" type="presParOf" srcId="{4125BEAF-D358-43CE-92A5-75CF94B64C82}" destId="{508035FE-F927-4403-8958-11152981AC68}" srcOrd="0" destOrd="0" presId="urn:microsoft.com/office/officeart/2005/8/layout/hierarchy1"/>
    <dgm:cxn modelId="{5D03A5F2-AD50-451F-8F27-AB04A0BFA689}" type="presParOf" srcId="{4125BEAF-D358-43CE-92A5-75CF94B64C82}" destId="{99EA9984-D177-44AC-9BBB-1167D0413970}" srcOrd="1" destOrd="0" presId="urn:microsoft.com/office/officeart/2005/8/layout/hierarchy1"/>
    <dgm:cxn modelId="{F4C2DB03-393A-486B-B919-DAAA26918DA0}" type="presParOf" srcId="{F070E71E-83C7-4D82-BB12-B26224467BFF}" destId="{7B50CF64-5A90-4B2D-87C5-365AD840BEBD}" srcOrd="1" destOrd="0" presId="urn:microsoft.com/office/officeart/2005/8/layout/hierarchy1"/>
    <dgm:cxn modelId="{C33509AF-8280-47BD-A94C-747AA4BBC6CC}" type="presParOf" srcId="{29795822-1777-40A3-8A7F-794ECF75B439}" destId="{9DE62C01-E87F-45FF-B622-BE00A1783FA7}" srcOrd="1" destOrd="0" presId="urn:microsoft.com/office/officeart/2005/8/layout/hierarchy1"/>
    <dgm:cxn modelId="{1496E439-6C7B-4416-9C17-F222ABC5F158}" type="presParOf" srcId="{9DE62C01-E87F-45FF-B622-BE00A1783FA7}" destId="{CF1D83C8-AF64-4E59-8182-D4BD4C1A3323}" srcOrd="0" destOrd="0" presId="urn:microsoft.com/office/officeart/2005/8/layout/hierarchy1"/>
    <dgm:cxn modelId="{8E778AC6-E0A5-43C7-9A98-B341AFB69A95}" type="presParOf" srcId="{CF1D83C8-AF64-4E59-8182-D4BD4C1A3323}" destId="{F4901C98-16C3-44E0-B7CA-7BA7C65EB8FF}" srcOrd="0" destOrd="0" presId="urn:microsoft.com/office/officeart/2005/8/layout/hierarchy1"/>
    <dgm:cxn modelId="{18D9785D-7B0F-416F-8AB6-9BF5DF5FF43D}" type="presParOf" srcId="{CF1D83C8-AF64-4E59-8182-D4BD4C1A3323}" destId="{A78CF9D1-26B6-4666-BF53-CC80DF4333F1}" srcOrd="1" destOrd="0" presId="urn:microsoft.com/office/officeart/2005/8/layout/hierarchy1"/>
    <dgm:cxn modelId="{9509119E-C7C0-4FBA-91D0-4581F6FE09BD}" type="presParOf" srcId="{9DE62C01-E87F-45FF-B622-BE00A1783FA7}" destId="{0B8E60CE-41BD-47FD-BBFE-FB556AD9B89B}" srcOrd="1" destOrd="0" presId="urn:microsoft.com/office/officeart/2005/8/layout/hierarchy1"/>
    <dgm:cxn modelId="{CAE9B2C1-37BD-4D15-99A2-9E82AEC4D575}" type="presParOf" srcId="{29795822-1777-40A3-8A7F-794ECF75B439}" destId="{9AB47810-37AE-415F-AE08-BF5877DA3F3D}" srcOrd="2" destOrd="0" presId="urn:microsoft.com/office/officeart/2005/8/layout/hierarchy1"/>
    <dgm:cxn modelId="{9DE162DC-588F-47DB-9B2F-2494AAC10DE6}" type="presParOf" srcId="{9AB47810-37AE-415F-AE08-BF5877DA3F3D}" destId="{B9C13CC7-31E5-48BA-932A-BB7A6BF1E272}" srcOrd="0" destOrd="0" presId="urn:microsoft.com/office/officeart/2005/8/layout/hierarchy1"/>
    <dgm:cxn modelId="{7F9E2E95-982F-47AF-84DB-227E198191C0}" type="presParOf" srcId="{B9C13CC7-31E5-48BA-932A-BB7A6BF1E272}" destId="{DFA51428-615A-4953-8472-D70B2F0FF510}" srcOrd="0" destOrd="0" presId="urn:microsoft.com/office/officeart/2005/8/layout/hierarchy1"/>
    <dgm:cxn modelId="{0C189F3E-AB41-4F79-A102-4C24E1371012}" type="presParOf" srcId="{B9C13CC7-31E5-48BA-932A-BB7A6BF1E272}" destId="{9CCC8F23-A650-4740-BEA4-6C83909F404F}" srcOrd="1" destOrd="0" presId="urn:microsoft.com/office/officeart/2005/8/layout/hierarchy1"/>
    <dgm:cxn modelId="{9D83224F-DA84-42B1-99B9-FEA4445FA0E1}" type="presParOf" srcId="{9AB47810-37AE-415F-AE08-BF5877DA3F3D}" destId="{678D8FC8-4A3E-43BC-AC5A-A9C76EFAB4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4EB8AD-AE91-4753-8495-29CDE4471517}" type="doc">
      <dgm:prSet loTypeId="urn:microsoft.com/office/officeart/2018/layout/CircleProcess" loCatId="simpleprocesssa" qsTypeId="urn:microsoft.com/office/officeart/2005/8/quickstyle/simple4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2B937462-31D8-4983-AB31-D30DA472EA90}">
      <dgm:prSet custT="1"/>
      <dgm:spPr/>
      <dgm:t>
        <a:bodyPr/>
        <a:lstStyle/>
        <a:p>
          <a:r>
            <a:rPr lang="el-GR" sz="1400" b="1" dirty="0">
              <a:latin typeface="+mj-lt"/>
            </a:rPr>
            <a:t>ψηφιακά κέρματα</a:t>
          </a:r>
          <a:endParaRPr lang="en-US" sz="1400" dirty="0">
            <a:latin typeface="+mj-lt"/>
          </a:endParaRPr>
        </a:p>
      </dgm:t>
    </dgm:pt>
    <dgm:pt modelId="{90E63372-38A7-472F-A687-6519334096AC}" type="parTrans" cxnId="{63F7AE43-4429-4D9D-B1C1-35C8468C795A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5801A94C-137E-4BC8-991A-E4B3CE94DF84}" type="sibTrans" cxnId="{63F7AE43-4429-4D9D-B1C1-35C8468C795A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6767E74C-14CB-4F40-B695-84AA1F69AC70}">
      <dgm:prSet custT="1"/>
      <dgm:spPr/>
      <dgm:t>
        <a:bodyPr/>
        <a:lstStyle/>
        <a:p>
          <a:r>
            <a:rPr lang="el-GR" sz="1400" b="1" dirty="0">
              <a:latin typeface="+mj-lt"/>
            </a:rPr>
            <a:t>ψηφιακά κέρματα με αναφορά περιουσιακών στοιχείων </a:t>
          </a:r>
          <a:endParaRPr lang="en-US" sz="1400" dirty="0">
            <a:latin typeface="+mj-lt"/>
          </a:endParaRPr>
        </a:p>
      </dgm:t>
    </dgm:pt>
    <dgm:pt modelId="{69A46E35-7232-4A72-B88C-8248355D8516}" type="parTrans" cxnId="{CC978BB5-2EDB-465C-A7DE-621FC3237C44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AA1AA794-35D5-487E-8E8B-9D8A87EE0B83}" type="sibTrans" cxnId="{CC978BB5-2EDB-465C-A7DE-621FC3237C44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B505DA4B-0F6B-4D46-87CC-1CD4B57EB507}">
      <dgm:prSet custT="1"/>
      <dgm:spPr/>
      <dgm:t>
        <a:bodyPr/>
        <a:lstStyle/>
        <a:p>
          <a:r>
            <a:rPr lang="el-GR" sz="1400" b="1">
              <a:latin typeface="+mj-lt"/>
            </a:rPr>
            <a:t>λοιπά κρυπτοστοιχεία </a:t>
          </a:r>
          <a:endParaRPr lang="en-US" sz="1400">
            <a:latin typeface="+mj-lt"/>
          </a:endParaRPr>
        </a:p>
      </dgm:t>
    </dgm:pt>
    <dgm:pt modelId="{750EDC77-238B-430F-9E5E-E65F7C37DB82}" type="parTrans" cxnId="{16EAABD0-7BDD-4ADC-BA46-9ABBC1D669EE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5EF1A419-FE87-4E56-9D4B-04819FAF7EB1}" type="sibTrans" cxnId="{16EAABD0-7BDD-4ADC-BA46-9ABBC1D669EE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D82D9477-0F0F-4523-B065-B56CBA971B81}">
      <dgm:prSet custT="1"/>
      <dgm:spPr/>
      <dgm:t>
        <a:bodyPr/>
        <a:lstStyle/>
        <a:p>
          <a:r>
            <a:rPr lang="el-GR" sz="1400" b="1">
              <a:latin typeface="+mj-lt"/>
            </a:rPr>
            <a:t>ηλεκτρονικό χρήμα </a:t>
          </a:r>
          <a:endParaRPr lang="en-US" sz="1400">
            <a:latin typeface="+mj-lt"/>
          </a:endParaRPr>
        </a:p>
      </dgm:t>
    </dgm:pt>
    <dgm:pt modelId="{146C3060-131C-4BF0-B835-7683DDCF5435}" type="parTrans" cxnId="{4FBEF0B4-8B63-4BE9-A328-79B16BB0A46F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3171C3A0-76E2-4D4D-B895-428C1078C1C9}" type="sibTrans" cxnId="{4FBEF0B4-8B63-4BE9-A328-79B16BB0A46F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9A5661B3-D130-484D-A830-6C3C3CFDD669}" type="pres">
      <dgm:prSet presAssocID="{034EB8AD-AE91-4753-8495-29CDE447151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1C1DEBD-9B7D-403F-9DB5-89FFFF6731D7}" type="pres">
      <dgm:prSet presAssocID="{D82D9477-0F0F-4523-B065-B56CBA971B81}" presName="Accent4" presStyleCnt="0"/>
      <dgm:spPr/>
    </dgm:pt>
    <dgm:pt modelId="{5391B8C8-C794-4499-8813-02669F0FC606}" type="pres">
      <dgm:prSet presAssocID="{D82D9477-0F0F-4523-B065-B56CBA971B81}" presName="Accent" presStyleLbl="node1" presStyleIdx="0" presStyleCnt="8"/>
      <dgm:spPr/>
    </dgm:pt>
    <dgm:pt modelId="{F4EC55F4-5E5C-478C-BE1A-D6579CCFF2F5}" type="pres">
      <dgm:prSet presAssocID="{D82D9477-0F0F-4523-B065-B56CBA971B81}" presName="ParentBackground4" presStyleCnt="0"/>
      <dgm:spPr/>
    </dgm:pt>
    <dgm:pt modelId="{371C2EAA-6233-410E-BBB9-D3266ECF24CA}" type="pres">
      <dgm:prSet presAssocID="{D82D9477-0F0F-4523-B065-B56CBA971B81}" presName="ParentBackground" presStyleLbl="node1" presStyleIdx="1" presStyleCnt="8"/>
      <dgm:spPr/>
    </dgm:pt>
    <dgm:pt modelId="{4B5A675B-90FA-42D1-81BC-04B79074A0B6}" type="pres">
      <dgm:prSet presAssocID="{D82D9477-0F0F-4523-B065-B56CBA971B81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1D073BFC-CDC1-432E-BD36-BB39C2E5D1B4}" type="pres">
      <dgm:prSet presAssocID="{B505DA4B-0F6B-4D46-87CC-1CD4B57EB507}" presName="Accent3" presStyleCnt="0"/>
      <dgm:spPr/>
    </dgm:pt>
    <dgm:pt modelId="{3FB9CA07-0275-4FA6-9F22-F19526C4E4A4}" type="pres">
      <dgm:prSet presAssocID="{B505DA4B-0F6B-4D46-87CC-1CD4B57EB507}" presName="Accent" presStyleLbl="node1" presStyleIdx="2" presStyleCnt="8"/>
      <dgm:spPr/>
    </dgm:pt>
    <dgm:pt modelId="{F084CEF3-489E-414E-9B2D-00F4627D952D}" type="pres">
      <dgm:prSet presAssocID="{B505DA4B-0F6B-4D46-87CC-1CD4B57EB507}" presName="ParentBackground3" presStyleCnt="0"/>
      <dgm:spPr/>
    </dgm:pt>
    <dgm:pt modelId="{EF52A145-BF01-4BEE-9B4B-43CB342AB98E}" type="pres">
      <dgm:prSet presAssocID="{B505DA4B-0F6B-4D46-87CC-1CD4B57EB507}" presName="ParentBackground" presStyleLbl="node1" presStyleIdx="3" presStyleCnt="8"/>
      <dgm:spPr/>
    </dgm:pt>
    <dgm:pt modelId="{D7B1C90E-3901-4B5D-9B8E-E0390F59AC74}" type="pres">
      <dgm:prSet presAssocID="{B505DA4B-0F6B-4D46-87CC-1CD4B57EB507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48F6A117-2096-41C0-948A-8086CA9FE5BB}" type="pres">
      <dgm:prSet presAssocID="{6767E74C-14CB-4F40-B695-84AA1F69AC70}" presName="Accent2" presStyleCnt="0"/>
      <dgm:spPr/>
    </dgm:pt>
    <dgm:pt modelId="{31753016-BBA0-4D93-AD73-4ED24FEB407D}" type="pres">
      <dgm:prSet presAssocID="{6767E74C-14CB-4F40-B695-84AA1F69AC70}" presName="Accent" presStyleLbl="node1" presStyleIdx="4" presStyleCnt="8"/>
      <dgm:spPr/>
    </dgm:pt>
    <dgm:pt modelId="{C6CBE63A-9C5D-4ACB-BD45-E2CA6033635C}" type="pres">
      <dgm:prSet presAssocID="{6767E74C-14CB-4F40-B695-84AA1F69AC70}" presName="ParentBackground2" presStyleCnt="0"/>
      <dgm:spPr/>
    </dgm:pt>
    <dgm:pt modelId="{AC7EE3BB-618E-4EF3-8A31-2D249E817EBF}" type="pres">
      <dgm:prSet presAssocID="{6767E74C-14CB-4F40-B695-84AA1F69AC70}" presName="ParentBackground" presStyleLbl="node1" presStyleIdx="5" presStyleCnt="8"/>
      <dgm:spPr/>
    </dgm:pt>
    <dgm:pt modelId="{6C5D5561-7F56-48EB-ACAD-2D1C75A0C211}" type="pres">
      <dgm:prSet presAssocID="{6767E74C-14CB-4F40-B695-84AA1F69AC70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6E53FFD7-7DE4-4147-9AC7-AAA6216DEA32}" type="pres">
      <dgm:prSet presAssocID="{2B937462-31D8-4983-AB31-D30DA472EA90}" presName="Accent1" presStyleCnt="0"/>
      <dgm:spPr/>
    </dgm:pt>
    <dgm:pt modelId="{E461CBE4-E601-4606-8C49-848D6547091B}" type="pres">
      <dgm:prSet presAssocID="{2B937462-31D8-4983-AB31-D30DA472EA90}" presName="Accent" presStyleLbl="node1" presStyleIdx="6" presStyleCnt="8"/>
      <dgm:spPr/>
    </dgm:pt>
    <dgm:pt modelId="{D748785D-0B6F-4443-85FE-5F18DB126C0A}" type="pres">
      <dgm:prSet presAssocID="{2B937462-31D8-4983-AB31-D30DA472EA90}" presName="ParentBackground1" presStyleCnt="0"/>
      <dgm:spPr/>
    </dgm:pt>
    <dgm:pt modelId="{A871BE52-0D3F-4441-A3F8-872EBDA6E938}" type="pres">
      <dgm:prSet presAssocID="{2B937462-31D8-4983-AB31-D30DA472EA90}" presName="ParentBackground" presStyleLbl="node1" presStyleIdx="7" presStyleCnt="8"/>
      <dgm:spPr/>
    </dgm:pt>
    <dgm:pt modelId="{7BD8A296-134F-4C65-AC1D-C7FE57EB6DA9}" type="pres">
      <dgm:prSet presAssocID="{2B937462-31D8-4983-AB31-D30DA472EA90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B24EC1A-3FC4-438A-A3A3-3659967D6505}" type="presOf" srcId="{2B937462-31D8-4983-AB31-D30DA472EA90}" destId="{7BD8A296-134F-4C65-AC1D-C7FE57EB6DA9}" srcOrd="1" destOrd="0" presId="urn:microsoft.com/office/officeart/2018/layout/CircleProcess"/>
    <dgm:cxn modelId="{F9446E26-1B58-493A-A46F-9FA3DAB2B8D7}" type="presOf" srcId="{6767E74C-14CB-4F40-B695-84AA1F69AC70}" destId="{6C5D5561-7F56-48EB-ACAD-2D1C75A0C211}" srcOrd="1" destOrd="0" presId="urn:microsoft.com/office/officeart/2018/layout/CircleProcess"/>
    <dgm:cxn modelId="{ED240336-CEDE-4B46-911F-4202BD309EEF}" type="presOf" srcId="{B505DA4B-0F6B-4D46-87CC-1CD4B57EB507}" destId="{D7B1C90E-3901-4B5D-9B8E-E0390F59AC74}" srcOrd="1" destOrd="0" presId="urn:microsoft.com/office/officeart/2018/layout/CircleProcess"/>
    <dgm:cxn modelId="{63F7AE43-4429-4D9D-B1C1-35C8468C795A}" srcId="{034EB8AD-AE91-4753-8495-29CDE4471517}" destId="{2B937462-31D8-4983-AB31-D30DA472EA90}" srcOrd="0" destOrd="0" parTransId="{90E63372-38A7-472F-A687-6519334096AC}" sibTransId="{5801A94C-137E-4BC8-991A-E4B3CE94DF84}"/>
    <dgm:cxn modelId="{DFB9654D-A4A9-491E-A35C-48D716D5168A}" type="presOf" srcId="{B505DA4B-0F6B-4D46-87CC-1CD4B57EB507}" destId="{EF52A145-BF01-4BEE-9B4B-43CB342AB98E}" srcOrd="0" destOrd="0" presId="urn:microsoft.com/office/officeart/2018/layout/CircleProcess"/>
    <dgm:cxn modelId="{22589F83-668F-4FF8-8CBC-C35E2B1776AB}" type="presOf" srcId="{2B937462-31D8-4983-AB31-D30DA472EA90}" destId="{A871BE52-0D3F-4441-A3F8-872EBDA6E938}" srcOrd="0" destOrd="0" presId="urn:microsoft.com/office/officeart/2018/layout/CircleProcess"/>
    <dgm:cxn modelId="{FCCFAB88-8883-4970-9B29-653C2F89A62B}" type="presOf" srcId="{D82D9477-0F0F-4523-B065-B56CBA971B81}" destId="{4B5A675B-90FA-42D1-81BC-04B79074A0B6}" srcOrd="1" destOrd="0" presId="urn:microsoft.com/office/officeart/2018/layout/CircleProcess"/>
    <dgm:cxn modelId="{DF907C8F-A3F6-4A77-9156-72A22003C2CB}" type="presOf" srcId="{034EB8AD-AE91-4753-8495-29CDE4471517}" destId="{9A5661B3-D130-484D-A830-6C3C3CFDD669}" srcOrd="0" destOrd="0" presId="urn:microsoft.com/office/officeart/2018/layout/CircleProcess"/>
    <dgm:cxn modelId="{36F10995-274D-4D46-B045-546F9381A6D6}" type="presOf" srcId="{6767E74C-14CB-4F40-B695-84AA1F69AC70}" destId="{AC7EE3BB-618E-4EF3-8A31-2D249E817EBF}" srcOrd="0" destOrd="0" presId="urn:microsoft.com/office/officeart/2018/layout/CircleProcess"/>
    <dgm:cxn modelId="{4FBEF0B4-8B63-4BE9-A328-79B16BB0A46F}" srcId="{034EB8AD-AE91-4753-8495-29CDE4471517}" destId="{D82D9477-0F0F-4523-B065-B56CBA971B81}" srcOrd="3" destOrd="0" parTransId="{146C3060-131C-4BF0-B835-7683DDCF5435}" sibTransId="{3171C3A0-76E2-4D4D-B895-428C1078C1C9}"/>
    <dgm:cxn modelId="{CC978BB5-2EDB-465C-A7DE-621FC3237C44}" srcId="{034EB8AD-AE91-4753-8495-29CDE4471517}" destId="{6767E74C-14CB-4F40-B695-84AA1F69AC70}" srcOrd="1" destOrd="0" parTransId="{69A46E35-7232-4A72-B88C-8248355D8516}" sibTransId="{AA1AA794-35D5-487E-8E8B-9D8A87EE0B83}"/>
    <dgm:cxn modelId="{16EAABD0-7BDD-4ADC-BA46-9ABBC1D669EE}" srcId="{034EB8AD-AE91-4753-8495-29CDE4471517}" destId="{B505DA4B-0F6B-4D46-87CC-1CD4B57EB507}" srcOrd="2" destOrd="0" parTransId="{750EDC77-238B-430F-9E5E-E65F7C37DB82}" sibTransId="{5EF1A419-FE87-4E56-9D4B-04819FAF7EB1}"/>
    <dgm:cxn modelId="{4223CDEA-6748-4F94-9A29-C4B8A5AFEF63}" type="presOf" srcId="{D82D9477-0F0F-4523-B065-B56CBA971B81}" destId="{371C2EAA-6233-410E-BBB9-D3266ECF24CA}" srcOrd="0" destOrd="0" presId="urn:microsoft.com/office/officeart/2018/layout/CircleProcess"/>
    <dgm:cxn modelId="{0302B548-6690-48C6-A3D9-E4D432165247}" type="presParOf" srcId="{9A5661B3-D130-484D-A830-6C3C3CFDD669}" destId="{31C1DEBD-9B7D-403F-9DB5-89FFFF6731D7}" srcOrd="0" destOrd="0" presId="urn:microsoft.com/office/officeart/2018/layout/CircleProcess"/>
    <dgm:cxn modelId="{8740F38D-8621-4B79-B8A1-A7BD1DFA9AF3}" type="presParOf" srcId="{31C1DEBD-9B7D-403F-9DB5-89FFFF6731D7}" destId="{5391B8C8-C794-4499-8813-02669F0FC606}" srcOrd="0" destOrd="0" presId="urn:microsoft.com/office/officeart/2018/layout/CircleProcess"/>
    <dgm:cxn modelId="{09012B9F-5602-46E7-B9C0-030C8AD94170}" type="presParOf" srcId="{9A5661B3-D130-484D-A830-6C3C3CFDD669}" destId="{F4EC55F4-5E5C-478C-BE1A-D6579CCFF2F5}" srcOrd="1" destOrd="0" presId="urn:microsoft.com/office/officeart/2018/layout/CircleProcess"/>
    <dgm:cxn modelId="{5C009528-2E09-4AA2-82D1-81AD477641C7}" type="presParOf" srcId="{F4EC55F4-5E5C-478C-BE1A-D6579CCFF2F5}" destId="{371C2EAA-6233-410E-BBB9-D3266ECF24CA}" srcOrd="0" destOrd="0" presId="urn:microsoft.com/office/officeart/2018/layout/CircleProcess"/>
    <dgm:cxn modelId="{D71A1C22-7CD6-4497-BCDF-7B58CD3B3124}" type="presParOf" srcId="{9A5661B3-D130-484D-A830-6C3C3CFDD669}" destId="{4B5A675B-90FA-42D1-81BC-04B79074A0B6}" srcOrd="2" destOrd="0" presId="urn:microsoft.com/office/officeart/2018/layout/CircleProcess"/>
    <dgm:cxn modelId="{2FD27921-E51A-40E8-A058-1FC8FC57B164}" type="presParOf" srcId="{9A5661B3-D130-484D-A830-6C3C3CFDD669}" destId="{1D073BFC-CDC1-432E-BD36-BB39C2E5D1B4}" srcOrd="3" destOrd="0" presId="urn:microsoft.com/office/officeart/2018/layout/CircleProcess"/>
    <dgm:cxn modelId="{F1606F3F-B362-4837-A367-E38133A929EC}" type="presParOf" srcId="{1D073BFC-CDC1-432E-BD36-BB39C2E5D1B4}" destId="{3FB9CA07-0275-4FA6-9F22-F19526C4E4A4}" srcOrd="0" destOrd="0" presId="urn:microsoft.com/office/officeart/2018/layout/CircleProcess"/>
    <dgm:cxn modelId="{D871A4B7-69DB-4D32-AE19-F32EA872577E}" type="presParOf" srcId="{9A5661B3-D130-484D-A830-6C3C3CFDD669}" destId="{F084CEF3-489E-414E-9B2D-00F4627D952D}" srcOrd="4" destOrd="0" presId="urn:microsoft.com/office/officeart/2018/layout/CircleProcess"/>
    <dgm:cxn modelId="{19900AD5-6E9A-4FFC-B81D-C3D5E4C1F2AB}" type="presParOf" srcId="{F084CEF3-489E-414E-9B2D-00F4627D952D}" destId="{EF52A145-BF01-4BEE-9B4B-43CB342AB98E}" srcOrd="0" destOrd="0" presId="urn:microsoft.com/office/officeart/2018/layout/CircleProcess"/>
    <dgm:cxn modelId="{C77B43A9-6D0F-4B78-9913-22494160D793}" type="presParOf" srcId="{9A5661B3-D130-484D-A830-6C3C3CFDD669}" destId="{D7B1C90E-3901-4B5D-9B8E-E0390F59AC74}" srcOrd="5" destOrd="0" presId="urn:microsoft.com/office/officeart/2018/layout/CircleProcess"/>
    <dgm:cxn modelId="{A6D688F3-A413-4DFD-B9BD-B0959CFC50DE}" type="presParOf" srcId="{9A5661B3-D130-484D-A830-6C3C3CFDD669}" destId="{48F6A117-2096-41C0-948A-8086CA9FE5BB}" srcOrd="6" destOrd="0" presId="urn:microsoft.com/office/officeart/2018/layout/CircleProcess"/>
    <dgm:cxn modelId="{C2CCCD61-5B95-471F-BC67-6180116CBAC8}" type="presParOf" srcId="{48F6A117-2096-41C0-948A-8086CA9FE5BB}" destId="{31753016-BBA0-4D93-AD73-4ED24FEB407D}" srcOrd="0" destOrd="0" presId="urn:microsoft.com/office/officeart/2018/layout/CircleProcess"/>
    <dgm:cxn modelId="{4E4EE342-B8B9-4C6B-BC8A-C10CFAABDE00}" type="presParOf" srcId="{9A5661B3-D130-484D-A830-6C3C3CFDD669}" destId="{C6CBE63A-9C5D-4ACB-BD45-E2CA6033635C}" srcOrd="7" destOrd="0" presId="urn:microsoft.com/office/officeart/2018/layout/CircleProcess"/>
    <dgm:cxn modelId="{52BE6348-F72E-49A6-8EAB-05F19A125D68}" type="presParOf" srcId="{C6CBE63A-9C5D-4ACB-BD45-E2CA6033635C}" destId="{AC7EE3BB-618E-4EF3-8A31-2D249E817EBF}" srcOrd="0" destOrd="0" presId="urn:microsoft.com/office/officeart/2018/layout/CircleProcess"/>
    <dgm:cxn modelId="{592E6815-F866-4B52-B6A5-9264DB61D66D}" type="presParOf" srcId="{9A5661B3-D130-484D-A830-6C3C3CFDD669}" destId="{6C5D5561-7F56-48EB-ACAD-2D1C75A0C211}" srcOrd="8" destOrd="0" presId="urn:microsoft.com/office/officeart/2018/layout/CircleProcess"/>
    <dgm:cxn modelId="{248DE80E-7159-4BA4-B44D-423DE49B7929}" type="presParOf" srcId="{9A5661B3-D130-484D-A830-6C3C3CFDD669}" destId="{6E53FFD7-7DE4-4147-9AC7-AAA6216DEA32}" srcOrd="9" destOrd="0" presId="urn:microsoft.com/office/officeart/2018/layout/CircleProcess"/>
    <dgm:cxn modelId="{F42E727D-5FA1-412D-A7BE-46F32F607BA6}" type="presParOf" srcId="{6E53FFD7-7DE4-4147-9AC7-AAA6216DEA32}" destId="{E461CBE4-E601-4606-8C49-848D6547091B}" srcOrd="0" destOrd="0" presId="urn:microsoft.com/office/officeart/2018/layout/CircleProcess"/>
    <dgm:cxn modelId="{93B9CF4A-0F4A-471C-A431-6CB69BA37570}" type="presParOf" srcId="{9A5661B3-D130-484D-A830-6C3C3CFDD669}" destId="{D748785D-0B6F-4443-85FE-5F18DB126C0A}" srcOrd="10" destOrd="0" presId="urn:microsoft.com/office/officeart/2018/layout/CircleProcess"/>
    <dgm:cxn modelId="{F77CD0DC-FEB8-4FCE-86B6-54F0E4AADCF5}" type="presParOf" srcId="{D748785D-0B6F-4443-85FE-5F18DB126C0A}" destId="{A871BE52-0D3F-4441-A3F8-872EBDA6E938}" srcOrd="0" destOrd="0" presId="urn:microsoft.com/office/officeart/2018/layout/CircleProcess"/>
    <dgm:cxn modelId="{A3A09607-A942-414E-9B0F-FBE1C52C388C}" type="presParOf" srcId="{9A5661B3-D130-484D-A830-6C3C3CFDD669}" destId="{7BD8A296-134F-4C65-AC1D-C7FE57EB6DA9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0E739C-8887-4C6B-9795-0845EE4AFB8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2E46CCD-E98B-42B2-A11F-EEE4E074E6DA}">
      <dgm:prSet phldrT="[Text]" custT="1"/>
      <dgm:spPr/>
      <dgm:t>
        <a:bodyPr/>
        <a:lstStyle/>
        <a:p>
          <a:r>
            <a: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γίνεται ανταλλαγή μεταξύ Δηλωτέων Κρυπτοστοιχείων και επίσημων νομισμάτων και ανταλλαγή μεταξύ ενός ή περισσοτέρων Δηλωτέων Κρυπτοστοιχείων</a:t>
          </a:r>
        </a:p>
      </dgm:t>
    </dgm:pt>
    <dgm:pt modelId="{18E3B215-CD92-4075-988C-96F94B0CD8C5}" type="parTrans" cxnId="{498C55A1-EA20-4784-AD29-3749606C858F}">
      <dgm:prSet/>
      <dgm:spPr/>
      <dgm:t>
        <a:bodyPr/>
        <a:lstStyle/>
        <a:p>
          <a:endParaRPr lang="el-GR" sz="20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50E25CC6-B091-4422-88FA-7BE9615CC950}" type="sibTrans" cxnId="{498C55A1-EA20-4784-AD29-3749606C858F}">
      <dgm:prSet/>
      <dgm:spPr/>
      <dgm:t>
        <a:bodyPr/>
        <a:lstStyle/>
        <a:p>
          <a:endParaRPr lang="el-GR" sz="20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77F2B000-4FDF-4FF0-B972-10AA72F24B4F}">
      <dgm:prSet phldrT="[Text]" custT="1"/>
      <dgm:spPr/>
      <dgm:t>
        <a:bodyPr/>
        <a:lstStyle/>
        <a:p>
          <a:r>
            <a: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γίνεται μεταφορά  Δηλωτέου </a:t>
          </a:r>
          <a:r>
            <a:rPr lang="el-GR" sz="16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Κρυπτοστοιχείου</a:t>
          </a:r>
          <a:r>
            <a: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  από ή προς τη διεύθυνση ή το λογαριασμό κρυπτοστοιχείων χρήστη άλλου από εκείνον που τηρείται από το Δηλούντα </a:t>
          </a:r>
          <a:r>
            <a:rPr lang="el-GR" sz="16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Πάροχο</a:t>
          </a:r>
          <a:r>
            <a: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 Υπηρεσιών Κρυπτοστοιχείων για τον ίδιο χρήστη. </a:t>
          </a:r>
        </a:p>
      </dgm:t>
    </dgm:pt>
    <dgm:pt modelId="{D909B25E-A9F3-40FE-884E-9A5CF01A4DC9}" type="parTrans" cxnId="{5A36B95C-F47D-40AC-998D-6DB405E3B03C}">
      <dgm:prSet/>
      <dgm:spPr/>
      <dgm:t>
        <a:bodyPr/>
        <a:lstStyle/>
        <a:p>
          <a:endParaRPr lang="el-GR" sz="20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2D63C467-8190-42E9-B8A1-5D50DB844A2F}" type="sibTrans" cxnId="{5A36B95C-F47D-40AC-998D-6DB405E3B03C}">
      <dgm:prSet/>
      <dgm:spPr/>
      <dgm:t>
        <a:bodyPr/>
        <a:lstStyle/>
        <a:p>
          <a:endParaRPr lang="el-GR" sz="20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EE6B03CD-167A-42C8-B0EA-F5DADEBB8BE4}" type="pres">
      <dgm:prSet presAssocID="{930E739C-8887-4C6B-9795-0845EE4AFB8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807FD5-E501-49DD-91E6-E032320BE61C}" type="pres">
      <dgm:prSet presAssocID="{32E46CCD-E98B-42B2-A11F-EEE4E074E6DA}" presName="hierRoot1" presStyleCnt="0">
        <dgm:presLayoutVars>
          <dgm:hierBranch val="init"/>
        </dgm:presLayoutVars>
      </dgm:prSet>
      <dgm:spPr/>
    </dgm:pt>
    <dgm:pt modelId="{FB58E694-39E2-435A-86D0-2D58D2962B27}" type="pres">
      <dgm:prSet presAssocID="{32E46CCD-E98B-42B2-A11F-EEE4E074E6DA}" presName="rootComposite1" presStyleCnt="0"/>
      <dgm:spPr/>
    </dgm:pt>
    <dgm:pt modelId="{493ECA2E-036C-494F-8E6B-73ED41AA9B3F}" type="pres">
      <dgm:prSet presAssocID="{32E46CCD-E98B-42B2-A11F-EEE4E074E6DA}" presName="rootText1" presStyleLbl="alignAcc1" presStyleIdx="0" presStyleCnt="0" custScaleX="135062">
        <dgm:presLayoutVars>
          <dgm:chPref val="3"/>
        </dgm:presLayoutVars>
      </dgm:prSet>
      <dgm:spPr/>
    </dgm:pt>
    <dgm:pt modelId="{0EEA382C-6C36-4E6F-BFB1-F8A11C92503F}" type="pres">
      <dgm:prSet presAssocID="{32E46CCD-E98B-42B2-A11F-EEE4E074E6DA}" presName="topArc1" presStyleLbl="parChTrans1D1" presStyleIdx="0" presStyleCnt="4"/>
      <dgm:spPr/>
    </dgm:pt>
    <dgm:pt modelId="{FC9D7108-5AE9-42B6-B8DE-40F415434187}" type="pres">
      <dgm:prSet presAssocID="{32E46CCD-E98B-42B2-A11F-EEE4E074E6DA}" presName="bottomArc1" presStyleLbl="parChTrans1D1" presStyleIdx="1" presStyleCnt="4"/>
      <dgm:spPr/>
    </dgm:pt>
    <dgm:pt modelId="{E7191929-9633-4F9D-9E9E-421D80C66F0A}" type="pres">
      <dgm:prSet presAssocID="{32E46CCD-E98B-42B2-A11F-EEE4E074E6DA}" presName="topConnNode1" presStyleLbl="node1" presStyleIdx="0" presStyleCnt="0"/>
      <dgm:spPr/>
    </dgm:pt>
    <dgm:pt modelId="{5FFFF89F-77A7-4763-AF9F-5D3EC4C4D1C2}" type="pres">
      <dgm:prSet presAssocID="{32E46CCD-E98B-42B2-A11F-EEE4E074E6DA}" presName="hierChild2" presStyleCnt="0"/>
      <dgm:spPr/>
    </dgm:pt>
    <dgm:pt modelId="{DC03300C-067C-46D4-8211-394EFC585CD6}" type="pres">
      <dgm:prSet presAssocID="{D909B25E-A9F3-40FE-884E-9A5CF01A4DC9}" presName="Name28" presStyleLbl="parChTrans1D2" presStyleIdx="0" presStyleCnt="1"/>
      <dgm:spPr/>
    </dgm:pt>
    <dgm:pt modelId="{BCE53D15-4C53-4C6B-A8F9-17185A5EDE22}" type="pres">
      <dgm:prSet presAssocID="{77F2B000-4FDF-4FF0-B972-10AA72F24B4F}" presName="hierRoot2" presStyleCnt="0">
        <dgm:presLayoutVars>
          <dgm:hierBranch val="init"/>
        </dgm:presLayoutVars>
      </dgm:prSet>
      <dgm:spPr/>
    </dgm:pt>
    <dgm:pt modelId="{E55E84AF-1BBB-4BF9-B8B6-4190B6647AC7}" type="pres">
      <dgm:prSet presAssocID="{77F2B000-4FDF-4FF0-B972-10AA72F24B4F}" presName="rootComposite2" presStyleCnt="0"/>
      <dgm:spPr/>
    </dgm:pt>
    <dgm:pt modelId="{DB5DFF5E-3644-477D-A691-AD445A45B0C5}" type="pres">
      <dgm:prSet presAssocID="{77F2B000-4FDF-4FF0-B972-10AA72F24B4F}" presName="rootText2" presStyleLbl="alignAcc1" presStyleIdx="0" presStyleCnt="0" custScaleX="140522">
        <dgm:presLayoutVars>
          <dgm:chPref val="3"/>
        </dgm:presLayoutVars>
      </dgm:prSet>
      <dgm:spPr/>
    </dgm:pt>
    <dgm:pt modelId="{1A00C0CD-2319-4FB3-9182-426F726B4B51}" type="pres">
      <dgm:prSet presAssocID="{77F2B000-4FDF-4FF0-B972-10AA72F24B4F}" presName="topArc2" presStyleLbl="parChTrans1D1" presStyleIdx="2" presStyleCnt="4"/>
      <dgm:spPr/>
    </dgm:pt>
    <dgm:pt modelId="{30F82797-2B10-4417-9321-A496EFA2C4C1}" type="pres">
      <dgm:prSet presAssocID="{77F2B000-4FDF-4FF0-B972-10AA72F24B4F}" presName="bottomArc2" presStyleLbl="parChTrans1D1" presStyleIdx="3" presStyleCnt="4"/>
      <dgm:spPr/>
    </dgm:pt>
    <dgm:pt modelId="{6298BF59-E415-4E1B-821E-B1E218E043B6}" type="pres">
      <dgm:prSet presAssocID="{77F2B000-4FDF-4FF0-B972-10AA72F24B4F}" presName="topConnNode2" presStyleLbl="node2" presStyleIdx="0" presStyleCnt="0"/>
      <dgm:spPr/>
    </dgm:pt>
    <dgm:pt modelId="{A774D0F6-9C49-490F-98D1-2A237741B769}" type="pres">
      <dgm:prSet presAssocID="{77F2B000-4FDF-4FF0-B972-10AA72F24B4F}" presName="hierChild4" presStyleCnt="0"/>
      <dgm:spPr/>
    </dgm:pt>
    <dgm:pt modelId="{C141DFDE-9067-4D48-B806-254E62B11BE3}" type="pres">
      <dgm:prSet presAssocID="{77F2B000-4FDF-4FF0-B972-10AA72F24B4F}" presName="hierChild5" presStyleCnt="0"/>
      <dgm:spPr/>
    </dgm:pt>
    <dgm:pt modelId="{767C0FB5-4236-4F0F-A4A1-BCDF37D792C3}" type="pres">
      <dgm:prSet presAssocID="{32E46CCD-E98B-42B2-A11F-EEE4E074E6DA}" presName="hierChild3" presStyleCnt="0"/>
      <dgm:spPr/>
    </dgm:pt>
  </dgm:ptLst>
  <dgm:cxnLst>
    <dgm:cxn modelId="{5A36B95C-F47D-40AC-998D-6DB405E3B03C}" srcId="{32E46CCD-E98B-42B2-A11F-EEE4E074E6DA}" destId="{77F2B000-4FDF-4FF0-B972-10AA72F24B4F}" srcOrd="0" destOrd="0" parTransId="{D909B25E-A9F3-40FE-884E-9A5CF01A4DC9}" sibTransId="{2D63C467-8190-42E9-B8A1-5D50DB844A2F}"/>
    <dgm:cxn modelId="{1648D145-E958-4E5A-A623-D7F20A9A9D59}" type="presOf" srcId="{D909B25E-A9F3-40FE-884E-9A5CF01A4DC9}" destId="{DC03300C-067C-46D4-8211-394EFC585CD6}" srcOrd="0" destOrd="0" presId="urn:microsoft.com/office/officeart/2008/layout/HalfCircleOrganizationChart"/>
    <dgm:cxn modelId="{9F3D4C8B-05D7-4070-B739-2BA36C87E177}" type="presOf" srcId="{930E739C-8887-4C6B-9795-0845EE4AFB85}" destId="{EE6B03CD-167A-42C8-B0EA-F5DADEBB8BE4}" srcOrd="0" destOrd="0" presId="urn:microsoft.com/office/officeart/2008/layout/HalfCircleOrganizationChart"/>
    <dgm:cxn modelId="{498C55A1-EA20-4784-AD29-3749606C858F}" srcId="{930E739C-8887-4C6B-9795-0845EE4AFB85}" destId="{32E46CCD-E98B-42B2-A11F-EEE4E074E6DA}" srcOrd="0" destOrd="0" parTransId="{18E3B215-CD92-4075-988C-96F94B0CD8C5}" sibTransId="{50E25CC6-B091-4422-88FA-7BE9615CC950}"/>
    <dgm:cxn modelId="{D64B00AA-86F5-4B16-BE81-DE53876AFADA}" type="presOf" srcId="{32E46CCD-E98B-42B2-A11F-EEE4E074E6DA}" destId="{E7191929-9633-4F9D-9E9E-421D80C66F0A}" srcOrd="1" destOrd="0" presId="urn:microsoft.com/office/officeart/2008/layout/HalfCircleOrganizationChart"/>
    <dgm:cxn modelId="{02EA7FB0-841B-43C7-8421-73592755A107}" type="presOf" srcId="{77F2B000-4FDF-4FF0-B972-10AA72F24B4F}" destId="{6298BF59-E415-4E1B-821E-B1E218E043B6}" srcOrd="1" destOrd="0" presId="urn:microsoft.com/office/officeart/2008/layout/HalfCircleOrganizationChart"/>
    <dgm:cxn modelId="{FF0BA4B3-D24E-4904-95CA-72798057C2DB}" type="presOf" srcId="{32E46CCD-E98B-42B2-A11F-EEE4E074E6DA}" destId="{493ECA2E-036C-494F-8E6B-73ED41AA9B3F}" srcOrd="0" destOrd="0" presId="urn:microsoft.com/office/officeart/2008/layout/HalfCircleOrganizationChart"/>
    <dgm:cxn modelId="{206FA5DE-938F-46AD-BC7F-30913440002D}" type="presOf" srcId="{77F2B000-4FDF-4FF0-B972-10AA72F24B4F}" destId="{DB5DFF5E-3644-477D-A691-AD445A45B0C5}" srcOrd="0" destOrd="0" presId="urn:microsoft.com/office/officeart/2008/layout/HalfCircleOrganizationChart"/>
    <dgm:cxn modelId="{536E4FC5-13FA-473E-BF39-E1B3AE81CD77}" type="presParOf" srcId="{EE6B03CD-167A-42C8-B0EA-F5DADEBB8BE4}" destId="{A2807FD5-E501-49DD-91E6-E032320BE61C}" srcOrd="0" destOrd="0" presId="urn:microsoft.com/office/officeart/2008/layout/HalfCircleOrganizationChart"/>
    <dgm:cxn modelId="{E4D4D134-2659-45FC-885B-70CEE0CC50CA}" type="presParOf" srcId="{A2807FD5-E501-49DD-91E6-E032320BE61C}" destId="{FB58E694-39E2-435A-86D0-2D58D2962B27}" srcOrd="0" destOrd="0" presId="urn:microsoft.com/office/officeart/2008/layout/HalfCircleOrganizationChart"/>
    <dgm:cxn modelId="{78EE3C68-D18C-4FD7-A220-C7807172589F}" type="presParOf" srcId="{FB58E694-39E2-435A-86D0-2D58D2962B27}" destId="{493ECA2E-036C-494F-8E6B-73ED41AA9B3F}" srcOrd="0" destOrd="0" presId="urn:microsoft.com/office/officeart/2008/layout/HalfCircleOrganizationChart"/>
    <dgm:cxn modelId="{D8E17A3F-CD80-4923-9A1D-91B23060F10C}" type="presParOf" srcId="{FB58E694-39E2-435A-86D0-2D58D2962B27}" destId="{0EEA382C-6C36-4E6F-BFB1-F8A11C92503F}" srcOrd="1" destOrd="0" presId="urn:microsoft.com/office/officeart/2008/layout/HalfCircleOrganizationChart"/>
    <dgm:cxn modelId="{78FF7AFE-F9DE-4DAA-ADC1-C6C046B10CFE}" type="presParOf" srcId="{FB58E694-39E2-435A-86D0-2D58D2962B27}" destId="{FC9D7108-5AE9-42B6-B8DE-40F415434187}" srcOrd="2" destOrd="0" presId="urn:microsoft.com/office/officeart/2008/layout/HalfCircleOrganizationChart"/>
    <dgm:cxn modelId="{2ADC84D1-0F14-467A-B49C-043507F2B7B1}" type="presParOf" srcId="{FB58E694-39E2-435A-86D0-2D58D2962B27}" destId="{E7191929-9633-4F9D-9E9E-421D80C66F0A}" srcOrd="3" destOrd="0" presId="urn:microsoft.com/office/officeart/2008/layout/HalfCircleOrganizationChart"/>
    <dgm:cxn modelId="{0C60C611-7DEB-48A5-B5CA-09DC5D9DDAF0}" type="presParOf" srcId="{A2807FD5-E501-49DD-91E6-E032320BE61C}" destId="{5FFFF89F-77A7-4763-AF9F-5D3EC4C4D1C2}" srcOrd="1" destOrd="0" presId="urn:microsoft.com/office/officeart/2008/layout/HalfCircleOrganizationChart"/>
    <dgm:cxn modelId="{B619524F-921E-4FC6-BDDD-F17EE7346A0B}" type="presParOf" srcId="{5FFFF89F-77A7-4763-AF9F-5D3EC4C4D1C2}" destId="{DC03300C-067C-46D4-8211-394EFC585CD6}" srcOrd="0" destOrd="0" presId="urn:microsoft.com/office/officeart/2008/layout/HalfCircleOrganizationChart"/>
    <dgm:cxn modelId="{7FA1DFBC-C138-4398-83F8-BD1F7FF1152F}" type="presParOf" srcId="{5FFFF89F-77A7-4763-AF9F-5D3EC4C4D1C2}" destId="{BCE53D15-4C53-4C6B-A8F9-17185A5EDE22}" srcOrd="1" destOrd="0" presId="urn:microsoft.com/office/officeart/2008/layout/HalfCircleOrganizationChart"/>
    <dgm:cxn modelId="{57923E05-C37C-4CF6-864F-806BB8EAD991}" type="presParOf" srcId="{BCE53D15-4C53-4C6B-A8F9-17185A5EDE22}" destId="{E55E84AF-1BBB-4BF9-B8B6-4190B6647AC7}" srcOrd="0" destOrd="0" presId="urn:microsoft.com/office/officeart/2008/layout/HalfCircleOrganizationChart"/>
    <dgm:cxn modelId="{948DC7C2-6940-41B9-9C22-C8236DE12709}" type="presParOf" srcId="{E55E84AF-1BBB-4BF9-B8B6-4190B6647AC7}" destId="{DB5DFF5E-3644-477D-A691-AD445A45B0C5}" srcOrd="0" destOrd="0" presId="urn:microsoft.com/office/officeart/2008/layout/HalfCircleOrganizationChart"/>
    <dgm:cxn modelId="{70CD20D5-4646-4BCD-83D2-2D952F4AC008}" type="presParOf" srcId="{E55E84AF-1BBB-4BF9-B8B6-4190B6647AC7}" destId="{1A00C0CD-2319-4FB3-9182-426F726B4B51}" srcOrd="1" destOrd="0" presId="urn:microsoft.com/office/officeart/2008/layout/HalfCircleOrganizationChart"/>
    <dgm:cxn modelId="{3EC83B1A-CAC7-4F34-8D5D-6792E0EB080A}" type="presParOf" srcId="{E55E84AF-1BBB-4BF9-B8B6-4190B6647AC7}" destId="{30F82797-2B10-4417-9321-A496EFA2C4C1}" srcOrd="2" destOrd="0" presId="urn:microsoft.com/office/officeart/2008/layout/HalfCircleOrganizationChart"/>
    <dgm:cxn modelId="{84B5598C-4547-4880-A04D-809AC7CFE9F9}" type="presParOf" srcId="{E55E84AF-1BBB-4BF9-B8B6-4190B6647AC7}" destId="{6298BF59-E415-4E1B-821E-B1E218E043B6}" srcOrd="3" destOrd="0" presId="urn:microsoft.com/office/officeart/2008/layout/HalfCircleOrganizationChart"/>
    <dgm:cxn modelId="{7AEE8D12-5C6B-4D4E-9086-FBBA39D418AB}" type="presParOf" srcId="{BCE53D15-4C53-4C6B-A8F9-17185A5EDE22}" destId="{A774D0F6-9C49-490F-98D1-2A237741B769}" srcOrd="1" destOrd="0" presId="urn:microsoft.com/office/officeart/2008/layout/HalfCircleOrganizationChart"/>
    <dgm:cxn modelId="{4528FFB4-E10D-44A2-9E8D-DB309A0C7DE6}" type="presParOf" srcId="{BCE53D15-4C53-4C6B-A8F9-17185A5EDE22}" destId="{C141DFDE-9067-4D48-B806-254E62B11BE3}" srcOrd="2" destOrd="0" presId="urn:microsoft.com/office/officeart/2008/layout/HalfCircleOrganizationChart"/>
    <dgm:cxn modelId="{B9ABD0F1-ABDC-458B-A1B4-30F78802C6FA}" type="presParOf" srcId="{A2807FD5-E501-49DD-91E6-E032320BE61C}" destId="{767C0FB5-4236-4F0F-A4A1-BCDF37D792C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A0A9FA-6143-4202-833A-0E93A21345B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7D4AFA1E-9D0E-41C3-A1A9-D9155C268332}">
      <dgm:prSet phldrT="[Text]" custT="1"/>
      <dgm:spPr/>
      <dgm:t>
        <a:bodyPr/>
        <a:lstStyle/>
        <a:p>
          <a:r>
            <a:rPr lang="el-GR" sz="1400" dirty="0">
              <a:latin typeface="+mj-lt"/>
            </a:rPr>
            <a:t>Πληροφορίες για Δηλωτέους Χρήστες Κρυπτοστοιχείων </a:t>
          </a:r>
        </a:p>
        <a:p>
          <a:endParaRPr lang="el-GR" sz="1400" dirty="0">
            <a:latin typeface="+mj-lt"/>
          </a:endParaRPr>
        </a:p>
      </dgm:t>
    </dgm:pt>
    <dgm:pt modelId="{DEF0DF97-0CF4-46F2-B61F-9CE1EBDB50C4}" type="parTrans" cxnId="{53A9A4EB-20FA-49F4-91BD-35B2B1C1AA2E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6A50862E-F0B4-4A14-8E28-F70F115B45AB}" type="sibTrans" cxnId="{53A9A4EB-20FA-49F4-91BD-35B2B1C1AA2E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40BFB7C9-EFE8-4670-ABCE-FEB800DB7FB4}">
      <dgm:prSet phldrT="[Text]" custT="1"/>
      <dgm:spPr/>
      <dgm:t>
        <a:bodyPr/>
        <a:lstStyle/>
        <a:p>
          <a:r>
            <a:rPr lang="el-GR" sz="1400" dirty="0">
              <a:latin typeface="+mn-lt"/>
            </a:rPr>
            <a:t>όνομα/επωνυμία </a:t>
          </a:r>
        </a:p>
      </dgm:t>
    </dgm:pt>
    <dgm:pt modelId="{0FE5F1BC-436F-4992-B20B-CDCFE0DCAB0E}" type="parTrans" cxnId="{95F9320F-180E-4A1F-AE58-3478A9F7BBC2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E0821F03-4250-4398-8D4A-AFDC6A2AC3FB}" type="sibTrans" cxnId="{95F9320F-180E-4A1F-AE58-3478A9F7BBC2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0856C9A4-3F42-4455-BBA7-ACC35A8CE9CF}">
      <dgm:prSet phldrT="[Text]" custT="1"/>
      <dgm:spPr/>
      <dgm:t>
        <a:bodyPr/>
        <a:lstStyle/>
        <a:p>
          <a:r>
            <a:rPr lang="el-GR" sz="1400" dirty="0">
              <a:latin typeface="+mn-lt"/>
            </a:rPr>
            <a:t>στοιχεία διεύθυνσης κατοικίας / έδρας</a:t>
          </a:r>
        </a:p>
      </dgm:t>
    </dgm:pt>
    <dgm:pt modelId="{535243A5-3552-4C9D-B61E-48B611F3C0CE}" type="parTrans" cxnId="{9727D04D-42EE-4DF0-82AA-D6322283E387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FBCDB6C2-9919-4B7D-ADEF-D468BB9D8284}" type="sibTrans" cxnId="{9727D04D-42EE-4DF0-82AA-D6322283E387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E6089C3D-A56A-4CE6-8551-5AE8EB6B387A}">
      <dgm:prSet phldrT="[Text]" custT="1"/>
      <dgm:spPr/>
      <dgm:t>
        <a:bodyPr/>
        <a:lstStyle/>
        <a:p>
          <a:r>
            <a:rPr lang="el-GR" sz="1400" dirty="0">
              <a:latin typeface="+mj-lt"/>
            </a:rPr>
            <a:t>Πληροφορίες για Δηλούντα </a:t>
          </a:r>
          <a:r>
            <a:rPr lang="el-GR" sz="1400" dirty="0" err="1">
              <a:latin typeface="+mj-lt"/>
            </a:rPr>
            <a:t>Πάροχο</a:t>
          </a:r>
          <a:r>
            <a:rPr lang="el-GR" sz="1400" dirty="0">
              <a:latin typeface="+mj-lt"/>
            </a:rPr>
            <a:t> Υπηρεσιών Κρυπτοστοιχείων ή Φορέα Εκμετάλλευσης Κρυπτοστοιχείων </a:t>
          </a:r>
        </a:p>
        <a:p>
          <a:endParaRPr lang="el-GR" sz="1400" dirty="0">
            <a:latin typeface="+mj-lt"/>
          </a:endParaRPr>
        </a:p>
      </dgm:t>
    </dgm:pt>
    <dgm:pt modelId="{B58B001A-95E4-477C-9CBF-79C630C0CE9E}" type="parTrans" cxnId="{C1DD8824-716A-4BBD-94E1-A5EF734DE457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569845A4-5C39-46DD-AA50-470F279A3015}" type="sibTrans" cxnId="{C1DD8824-716A-4BBD-94E1-A5EF734DE457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878258CF-D10B-4AA0-B8E9-2773A8459781}">
      <dgm:prSet phldrT="[Text]" custT="1"/>
      <dgm:spPr/>
      <dgm:t>
        <a:bodyPr/>
        <a:lstStyle/>
        <a:p>
          <a:r>
            <a:rPr lang="el-GR" sz="1400" dirty="0">
              <a:latin typeface="+mn-lt"/>
            </a:rPr>
            <a:t>επωνυμία</a:t>
          </a:r>
        </a:p>
      </dgm:t>
    </dgm:pt>
    <dgm:pt modelId="{2FDBD21E-E040-4414-BA85-7A79A140B1C2}" type="parTrans" cxnId="{9B30E1D2-CBB7-44C9-8CCA-E664EA8C8922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62C0BF43-FB51-440F-95A2-4F8D0E57AFF1}" type="sibTrans" cxnId="{9B30E1D2-CBB7-44C9-8CCA-E664EA8C8922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7BC5F7EA-7C39-498B-91D2-340562B9C866}">
      <dgm:prSet phldrT="[Text]" custT="1"/>
      <dgm:spPr/>
      <dgm:t>
        <a:bodyPr/>
        <a:lstStyle/>
        <a:p>
          <a:r>
            <a:rPr lang="el-GR" sz="1400" dirty="0">
              <a:latin typeface="+mn-lt"/>
            </a:rPr>
            <a:t>κατοικία/έδρα</a:t>
          </a:r>
        </a:p>
      </dgm:t>
    </dgm:pt>
    <dgm:pt modelId="{0F61077F-6D1D-4841-BE3E-33433B2D569A}" type="parTrans" cxnId="{C9F5EE31-1B2E-45C0-9DE8-C8CA7B3D3E61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5209FB75-8527-4731-B7FB-E27DAC8FFC5B}" type="sibTrans" cxnId="{C9F5EE31-1B2E-45C0-9DE8-C8CA7B3D3E61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92F3BE68-5EF7-4619-A245-434C9670E0D8}">
      <dgm:prSet phldrT="[Text]" custT="1"/>
      <dgm:spPr/>
      <dgm:t>
        <a:bodyPr/>
        <a:lstStyle/>
        <a:p>
          <a:r>
            <a:rPr lang="el-GR" sz="1400" dirty="0">
              <a:latin typeface="+mj-lt"/>
            </a:rPr>
            <a:t>Πληροφορίες για τα Δηλωτέα </a:t>
          </a:r>
          <a:r>
            <a:rPr lang="el-GR" sz="1400" dirty="0" err="1">
              <a:latin typeface="+mj-lt"/>
            </a:rPr>
            <a:t>Κρυπτοστοιχεία</a:t>
          </a:r>
          <a:r>
            <a:rPr lang="el-GR" sz="1400" dirty="0">
              <a:latin typeface="+mj-lt"/>
            </a:rPr>
            <a:t> </a:t>
          </a:r>
        </a:p>
        <a:p>
          <a:endParaRPr lang="el-GR" sz="1400" dirty="0">
            <a:latin typeface="+mj-lt"/>
          </a:endParaRPr>
        </a:p>
      </dgm:t>
    </dgm:pt>
    <dgm:pt modelId="{4009EDE2-1A60-4C98-AD43-A58799121E48}" type="parTrans" cxnId="{2DF3F794-FDFB-4669-9E1E-9F0A77487B8D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0F942917-DB23-40B3-9FB8-1D84F5E0D582}" type="sibTrans" cxnId="{2DF3F794-FDFB-4669-9E1E-9F0A77487B8D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C3BE64ED-4331-4DE9-A0F5-8E53E90D85BA}">
      <dgm:prSet phldrT="[Text]" custT="1"/>
      <dgm:spPr/>
      <dgm:t>
        <a:bodyPr/>
        <a:lstStyle/>
        <a:p>
          <a:pPr algn="l"/>
          <a:r>
            <a:rPr lang="el-GR" sz="1400" dirty="0">
              <a:latin typeface="+mn-lt"/>
            </a:rPr>
            <a:t>πλήρης ονομασία και είδος Δηλωτέου </a:t>
          </a:r>
          <a:r>
            <a:rPr lang="el-GR" sz="1400" dirty="0" err="1">
              <a:latin typeface="+mn-lt"/>
            </a:rPr>
            <a:t>Κρυπτοστοιχείου</a:t>
          </a:r>
          <a:endParaRPr lang="el-GR" sz="1400" dirty="0">
            <a:latin typeface="+mn-lt"/>
          </a:endParaRPr>
        </a:p>
      </dgm:t>
    </dgm:pt>
    <dgm:pt modelId="{5235123F-05DD-4637-93E0-F2420F24E0CF}" type="parTrans" cxnId="{7B64BC00-7F62-4A22-909F-0FF946C460FF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C7172C44-FB1D-4278-A25B-F37FE3D1631A}" type="sibTrans" cxnId="{7B64BC00-7F62-4A22-909F-0FF946C460FF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7D6CB5FC-A315-43C4-ACF7-3218FE49A5A6}">
      <dgm:prSet phldrT="[Text]" custT="1"/>
      <dgm:spPr/>
      <dgm:t>
        <a:bodyPr/>
        <a:lstStyle/>
        <a:p>
          <a:pPr algn="l"/>
          <a:r>
            <a:rPr lang="el-GR" sz="1400" dirty="0">
              <a:latin typeface="+mn-lt"/>
            </a:rPr>
            <a:t>ακαθάριστο ποσό που πληρώθηκε ή εισπράχθηκε, αριθμός μονάδων και αριθμός Δηλωτέων Συναλλαγών σε σχέση με αποκτήσεις και εκποιήσεις  Δηλωτέων Κρυπτοστοιχείων έναντι νομισμάτων</a:t>
          </a:r>
        </a:p>
      </dgm:t>
    </dgm:pt>
    <dgm:pt modelId="{AC95E4E9-005C-4114-B568-A12D2C41CE0B}" type="parTrans" cxnId="{5DC54FBE-6A77-4112-8A4A-6FE4F38B1268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D843D11B-6922-4872-A1BE-C2B538E3A058}" type="sibTrans" cxnId="{5DC54FBE-6A77-4112-8A4A-6FE4F38B1268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56C25B48-7056-4BC1-8E00-5515D0F99C7C}">
      <dgm:prSet phldrT="[Text]" custT="1"/>
      <dgm:spPr/>
      <dgm:t>
        <a:bodyPr/>
        <a:lstStyle/>
        <a:p>
          <a:r>
            <a:rPr lang="el-GR" sz="1400" dirty="0">
              <a:latin typeface="+mn-lt"/>
            </a:rPr>
            <a:t>ΑΦΜ </a:t>
          </a:r>
        </a:p>
      </dgm:t>
    </dgm:pt>
    <dgm:pt modelId="{759082DD-1BBE-4E07-A067-DAB860262384}" type="parTrans" cxnId="{75D08314-3C9D-4D5A-81FD-E1BAADDAC752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E5C5A9BF-A8A2-4C9D-BDB5-7BC8C80123BB}" type="sibTrans" cxnId="{75D08314-3C9D-4D5A-81FD-E1BAADDAC752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07714AEA-9AB9-451A-8A33-D9294984DB70}">
      <dgm:prSet phldrT="[Text]" custT="1"/>
      <dgm:spPr/>
      <dgm:t>
        <a:bodyPr/>
        <a:lstStyle/>
        <a:p>
          <a:r>
            <a:rPr lang="el-GR" sz="1400" dirty="0">
              <a:latin typeface="+mn-lt"/>
            </a:rPr>
            <a:t>ΑΦΜ </a:t>
          </a:r>
          <a:r>
            <a:rPr lang="el-GR" sz="1400" dirty="0" err="1">
              <a:latin typeface="+mn-lt"/>
            </a:rPr>
            <a:t>κλπ</a:t>
          </a:r>
          <a:endParaRPr lang="el-GR" sz="1400" dirty="0">
            <a:latin typeface="+mn-lt"/>
          </a:endParaRPr>
        </a:p>
      </dgm:t>
    </dgm:pt>
    <dgm:pt modelId="{9AB904A0-E102-4023-BA3A-7E943A335396}" type="parTrans" cxnId="{0E018E9C-AEFD-4FB0-8457-519FA5A9E0F1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A0E25B15-C862-4592-B469-44CBDD30CC1D}" type="sibTrans" cxnId="{0E018E9C-AEFD-4FB0-8457-519FA5A9E0F1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ABDC1DF2-0A14-4637-B7AF-F25DBA91B715}">
      <dgm:prSet phldrT="[Text]" custT="1"/>
      <dgm:spPr/>
      <dgm:t>
        <a:bodyPr/>
        <a:lstStyle/>
        <a:p>
          <a:pPr algn="just"/>
          <a:r>
            <a:rPr lang="el-GR" sz="1400" dirty="0">
              <a:latin typeface="+mn-lt"/>
            </a:rPr>
            <a:t>συνολική πραγματική εμπορική αξία, αριθμός μονάδων και αριθμός Δηλωτέων Συναλλαγών σε σχέση με αποκτήσεις/εκποιήσεις έναντι άλλων Δηλωτέων Κρυπτοστοιχείων </a:t>
          </a:r>
          <a:r>
            <a:rPr lang="el-GR" sz="1400" dirty="0" err="1">
              <a:latin typeface="+mn-lt"/>
            </a:rPr>
            <a:t>κλπ</a:t>
          </a:r>
          <a:endParaRPr lang="el-GR" sz="1400" dirty="0">
            <a:latin typeface="+mn-lt"/>
          </a:endParaRPr>
        </a:p>
      </dgm:t>
    </dgm:pt>
    <dgm:pt modelId="{63C2D24F-4845-4694-A419-0F551EA19871}" type="parTrans" cxnId="{D63BABFB-B2BE-4D8A-9DBE-1708E21385C6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0EACC7A6-33CA-4BF5-8FD2-487E86B4E62B}" type="sibTrans" cxnId="{D63BABFB-B2BE-4D8A-9DBE-1708E21385C6}">
      <dgm:prSet/>
      <dgm:spPr/>
      <dgm:t>
        <a:bodyPr/>
        <a:lstStyle/>
        <a:p>
          <a:endParaRPr lang="el-GR" sz="1400">
            <a:latin typeface="+mj-lt"/>
          </a:endParaRPr>
        </a:p>
      </dgm:t>
    </dgm:pt>
    <dgm:pt modelId="{C56574D3-F74E-405E-8788-CBF689865C34}">
      <dgm:prSet phldrT="[Text]" custT="1"/>
      <dgm:spPr/>
      <dgm:t>
        <a:bodyPr/>
        <a:lstStyle/>
        <a:p>
          <a:r>
            <a:rPr lang="el-GR" sz="1400" dirty="0">
              <a:latin typeface="+mn-lt"/>
            </a:rPr>
            <a:t>κράτος-μέλος φορολογικής κατοικίας</a:t>
          </a:r>
        </a:p>
      </dgm:t>
    </dgm:pt>
    <dgm:pt modelId="{48D13A98-337D-4F4B-A33E-A8C0D9A6A080}" type="parTrans" cxnId="{9BAE1DD6-677B-4915-BAB9-31DA3C290B96}">
      <dgm:prSet/>
      <dgm:spPr/>
      <dgm:t>
        <a:bodyPr/>
        <a:lstStyle/>
        <a:p>
          <a:endParaRPr lang="el-GR">
            <a:latin typeface="+mj-lt"/>
          </a:endParaRPr>
        </a:p>
      </dgm:t>
    </dgm:pt>
    <dgm:pt modelId="{DF040F14-C47F-41B4-97B9-FB4F20D9D862}" type="sibTrans" cxnId="{9BAE1DD6-677B-4915-BAB9-31DA3C290B96}">
      <dgm:prSet/>
      <dgm:spPr/>
      <dgm:t>
        <a:bodyPr/>
        <a:lstStyle/>
        <a:p>
          <a:endParaRPr lang="el-GR">
            <a:latin typeface="+mj-lt"/>
          </a:endParaRPr>
        </a:p>
      </dgm:t>
    </dgm:pt>
    <dgm:pt modelId="{7DD3FB7F-857A-47C3-8C0A-B13F11540F40}">
      <dgm:prSet phldrT="[Text]" custT="1"/>
      <dgm:spPr/>
      <dgm:t>
        <a:bodyPr/>
        <a:lstStyle/>
        <a:p>
          <a:r>
            <a:rPr lang="el-GR" sz="1400" dirty="0">
              <a:latin typeface="+mn-lt"/>
            </a:rPr>
            <a:t>ημερομηνία και τόπος γέννησης (για </a:t>
          </a:r>
          <a:r>
            <a:rPr lang="el-GR" sz="1400" dirty="0" err="1">
              <a:latin typeface="+mn-lt"/>
            </a:rPr>
            <a:t>φπ</a:t>
          </a:r>
          <a:r>
            <a:rPr lang="el-GR" sz="1400" dirty="0">
              <a:latin typeface="+mj-lt"/>
            </a:rPr>
            <a:t>)</a:t>
          </a:r>
        </a:p>
      </dgm:t>
    </dgm:pt>
    <dgm:pt modelId="{F7118E70-08F2-466A-91AA-99CCDF716B08}" type="parTrans" cxnId="{6CEF4957-6D5F-4D69-8B8A-8476E40C78A7}">
      <dgm:prSet/>
      <dgm:spPr/>
      <dgm:t>
        <a:bodyPr/>
        <a:lstStyle/>
        <a:p>
          <a:endParaRPr lang="el-GR">
            <a:latin typeface="+mj-lt"/>
          </a:endParaRPr>
        </a:p>
      </dgm:t>
    </dgm:pt>
    <dgm:pt modelId="{EE9AC532-8A53-4967-8421-0E344F5A51B5}" type="sibTrans" cxnId="{6CEF4957-6D5F-4D69-8B8A-8476E40C78A7}">
      <dgm:prSet/>
      <dgm:spPr/>
      <dgm:t>
        <a:bodyPr/>
        <a:lstStyle/>
        <a:p>
          <a:endParaRPr lang="el-GR">
            <a:latin typeface="+mj-lt"/>
          </a:endParaRPr>
        </a:p>
      </dgm:t>
    </dgm:pt>
    <dgm:pt modelId="{F6F46D19-7230-45B1-A601-B0FDECC1CACE}">
      <dgm:prSet phldrT="[Text]" custT="1"/>
      <dgm:spPr/>
      <dgm:t>
        <a:bodyPr/>
        <a:lstStyle/>
        <a:p>
          <a:r>
            <a:rPr lang="el-GR" sz="1400" dirty="0">
              <a:latin typeface="+mn-lt"/>
            </a:rPr>
            <a:t>πληροφορίες για </a:t>
          </a:r>
          <a:r>
            <a:rPr lang="el-GR" sz="1400" dirty="0" err="1">
              <a:latin typeface="+mn-lt"/>
            </a:rPr>
            <a:t>Ελέγχοντα</a:t>
          </a:r>
          <a:r>
            <a:rPr lang="el-GR" sz="1400" dirty="0">
              <a:latin typeface="+mn-lt"/>
            </a:rPr>
            <a:t> Πρόσωπα Οντοτήτων που είναι Δηλωτέοι Χρήστες </a:t>
          </a:r>
        </a:p>
      </dgm:t>
    </dgm:pt>
    <dgm:pt modelId="{C04B8087-97F5-414C-9A64-400321584BE9}" type="parTrans" cxnId="{33A4E28A-9DC6-4EDD-ACD6-26937E869AEA}">
      <dgm:prSet/>
      <dgm:spPr/>
      <dgm:t>
        <a:bodyPr/>
        <a:lstStyle/>
        <a:p>
          <a:endParaRPr lang="el-GR"/>
        </a:p>
      </dgm:t>
    </dgm:pt>
    <dgm:pt modelId="{65C4A4C2-8F22-456F-82B3-AB6FB8B096D3}" type="sibTrans" cxnId="{33A4E28A-9DC6-4EDD-ACD6-26937E869AEA}">
      <dgm:prSet/>
      <dgm:spPr/>
      <dgm:t>
        <a:bodyPr/>
        <a:lstStyle/>
        <a:p>
          <a:endParaRPr lang="el-GR"/>
        </a:p>
      </dgm:t>
    </dgm:pt>
    <dgm:pt modelId="{2D832C7C-8017-4C92-BF9E-70C1721084A4}" type="pres">
      <dgm:prSet presAssocID="{FFA0A9FA-6143-4202-833A-0E93A21345BB}" presName="Name0" presStyleCnt="0">
        <dgm:presLayoutVars>
          <dgm:dir/>
          <dgm:animLvl val="lvl"/>
          <dgm:resizeHandles val="exact"/>
        </dgm:presLayoutVars>
      </dgm:prSet>
      <dgm:spPr/>
    </dgm:pt>
    <dgm:pt modelId="{1EF33F31-C5A8-4DF2-8F8D-1BC2CB2C52C3}" type="pres">
      <dgm:prSet presAssocID="{7D4AFA1E-9D0E-41C3-A1A9-D9155C268332}" presName="linNode" presStyleCnt="0"/>
      <dgm:spPr/>
    </dgm:pt>
    <dgm:pt modelId="{2E988D07-C4CF-40CB-A8A7-92026A08A63A}" type="pres">
      <dgm:prSet presAssocID="{7D4AFA1E-9D0E-41C3-A1A9-D9155C268332}" presName="parentText" presStyleLbl="node1" presStyleIdx="0" presStyleCnt="3" custScaleX="56875">
        <dgm:presLayoutVars>
          <dgm:chMax val="1"/>
          <dgm:bulletEnabled val="1"/>
        </dgm:presLayoutVars>
      </dgm:prSet>
      <dgm:spPr/>
    </dgm:pt>
    <dgm:pt modelId="{84DFDADC-EEA4-4873-90F9-F9812749B6B7}" type="pres">
      <dgm:prSet presAssocID="{7D4AFA1E-9D0E-41C3-A1A9-D9155C268332}" presName="descendantText" presStyleLbl="alignAccFollowNode1" presStyleIdx="0" presStyleCnt="3" custScaleX="135019" custScaleY="151221" custLinFactNeighborX="2225" custLinFactNeighborY="20233">
        <dgm:presLayoutVars>
          <dgm:bulletEnabled val="1"/>
        </dgm:presLayoutVars>
      </dgm:prSet>
      <dgm:spPr/>
    </dgm:pt>
    <dgm:pt modelId="{D17D809E-3EDE-481C-BB6F-6E5A93AA78B7}" type="pres">
      <dgm:prSet presAssocID="{6A50862E-F0B4-4A14-8E28-F70F115B45AB}" presName="sp" presStyleCnt="0"/>
      <dgm:spPr/>
    </dgm:pt>
    <dgm:pt modelId="{3059AECA-EF0C-4783-88AB-1991B20927CF}" type="pres">
      <dgm:prSet presAssocID="{E6089C3D-A56A-4CE6-8551-5AE8EB6B387A}" presName="linNode" presStyleCnt="0"/>
      <dgm:spPr/>
    </dgm:pt>
    <dgm:pt modelId="{174210A5-F3D3-48AC-A02B-7E377E271EDF}" type="pres">
      <dgm:prSet presAssocID="{E6089C3D-A56A-4CE6-8551-5AE8EB6B387A}" presName="parentText" presStyleLbl="node1" presStyleIdx="1" presStyleCnt="3" custScaleX="56587" custScaleY="137415" custLinFactNeighborX="433" custLinFactNeighborY="0">
        <dgm:presLayoutVars>
          <dgm:chMax val="1"/>
          <dgm:bulletEnabled val="1"/>
        </dgm:presLayoutVars>
      </dgm:prSet>
      <dgm:spPr/>
    </dgm:pt>
    <dgm:pt modelId="{29B0507C-34DC-4D83-AC54-C500715ECF5F}" type="pres">
      <dgm:prSet presAssocID="{E6089C3D-A56A-4CE6-8551-5AE8EB6B387A}" presName="descendantText" presStyleLbl="alignAccFollowNode1" presStyleIdx="1" presStyleCnt="3" custScaleX="131076">
        <dgm:presLayoutVars>
          <dgm:bulletEnabled val="1"/>
        </dgm:presLayoutVars>
      </dgm:prSet>
      <dgm:spPr/>
    </dgm:pt>
    <dgm:pt modelId="{D874B4FF-1F27-4536-B17F-86C05BFA1E65}" type="pres">
      <dgm:prSet presAssocID="{569845A4-5C39-46DD-AA50-470F279A3015}" presName="sp" presStyleCnt="0"/>
      <dgm:spPr/>
    </dgm:pt>
    <dgm:pt modelId="{74E19629-5492-4931-A96C-BFE916AD60B4}" type="pres">
      <dgm:prSet presAssocID="{92F3BE68-5EF7-4619-A245-434C9670E0D8}" presName="linNode" presStyleCnt="0"/>
      <dgm:spPr/>
    </dgm:pt>
    <dgm:pt modelId="{B7C54A95-751E-4C02-A31E-ED71CC86E2A7}" type="pres">
      <dgm:prSet presAssocID="{92F3BE68-5EF7-4619-A245-434C9670E0D8}" presName="parentText" presStyleLbl="node1" presStyleIdx="2" presStyleCnt="3" custScaleX="69738" custScaleY="103032" custLinFactNeighborY="109">
        <dgm:presLayoutVars>
          <dgm:chMax val="1"/>
          <dgm:bulletEnabled val="1"/>
        </dgm:presLayoutVars>
      </dgm:prSet>
      <dgm:spPr/>
    </dgm:pt>
    <dgm:pt modelId="{E2DAE5C1-4FAE-44C3-B2EE-9FFA32045C3E}" type="pres">
      <dgm:prSet presAssocID="{92F3BE68-5EF7-4619-A245-434C9670E0D8}" presName="descendantText" presStyleLbl="alignAccFollowNode1" presStyleIdx="2" presStyleCnt="3" custScaleX="158981" custScaleY="145124">
        <dgm:presLayoutVars>
          <dgm:bulletEnabled val="1"/>
        </dgm:presLayoutVars>
      </dgm:prSet>
      <dgm:spPr/>
    </dgm:pt>
  </dgm:ptLst>
  <dgm:cxnLst>
    <dgm:cxn modelId="{7B64BC00-7F62-4A22-909F-0FF946C460FF}" srcId="{92F3BE68-5EF7-4619-A245-434C9670E0D8}" destId="{C3BE64ED-4331-4DE9-A0F5-8E53E90D85BA}" srcOrd="0" destOrd="0" parTransId="{5235123F-05DD-4637-93E0-F2420F24E0CF}" sibTransId="{C7172C44-FB1D-4278-A25B-F37FE3D1631A}"/>
    <dgm:cxn modelId="{9378BA03-3651-4830-BE4C-EADDBED2B4CA}" type="presOf" srcId="{92F3BE68-5EF7-4619-A245-434C9670E0D8}" destId="{B7C54A95-751E-4C02-A31E-ED71CC86E2A7}" srcOrd="0" destOrd="0" presId="urn:microsoft.com/office/officeart/2005/8/layout/vList5"/>
    <dgm:cxn modelId="{4A7F9D0C-E718-4F06-BD3D-B3285E4D5CA5}" type="presOf" srcId="{C56574D3-F74E-405E-8788-CBF689865C34}" destId="{84DFDADC-EEA4-4873-90F9-F9812749B6B7}" srcOrd="0" destOrd="2" presId="urn:microsoft.com/office/officeart/2005/8/layout/vList5"/>
    <dgm:cxn modelId="{95F9320F-180E-4A1F-AE58-3478A9F7BBC2}" srcId="{7D4AFA1E-9D0E-41C3-A1A9-D9155C268332}" destId="{40BFB7C9-EFE8-4670-ABCE-FEB800DB7FB4}" srcOrd="0" destOrd="0" parTransId="{0FE5F1BC-436F-4992-B20B-CDCFE0DCAB0E}" sibTransId="{E0821F03-4250-4398-8D4A-AFDC6A2AC3FB}"/>
    <dgm:cxn modelId="{75D08314-3C9D-4D5A-81FD-E1BAADDAC752}" srcId="{7D4AFA1E-9D0E-41C3-A1A9-D9155C268332}" destId="{56C25B48-7056-4BC1-8E00-5515D0F99C7C}" srcOrd="3" destOrd="0" parTransId="{759082DD-1BBE-4E07-A067-DAB860262384}" sibTransId="{E5C5A9BF-A8A2-4C9D-BDB5-7BC8C80123BB}"/>
    <dgm:cxn modelId="{C1DD8824-716A-4BBD-94E1-A5EF734DE457}" srcId="{FFA0A9FA-6143-4202-833A-0E93A21345BB}" destId="{E6089C3D-A56A-4CE6-8551-5AE8EB6B387A}" srcOrd="1" destOrd="0" parTransId="{B58B001A-95E4-477C-9CBF-79C630C0CE9E}" sibTransId="{569845A4-5C39-46DD-AA50-470F279A3015}"/>
    <dgm:cxn modelId="{C9F5EE31-1B2E-45C0-9DE8-C8CA7B3D3E61}" srcId="{E6089C3D-A56A-4CE6-8551-5AE8EB6B387A}" destId="{7BC5F7EA-7C39-498B-91D2-340562B9C866}" srcOrd="1" destOrd="0" parTransId="{0F61077F-6D1D-4841-BE3E-33433B2D569A}" sibTransId="{5209FB75-8527-4731-B7FB-E27DAC8FFC5B}"/>
    <dgm:cxn modelId="{68E0B561-F2A6-4EF9-BFFB-2620444AC99B}" type="presOf" srcId="{F6F46D19-7230-45B1-A601-B0FDECC1CACE}" destId="{84DFDADC-EEA4-4873-90F9-F9812749B6B7}" srcOrd="0" destOrd="5" presId="urn:microsoft.com/office/officeart/2005/8/layout/vList5"/>
    <dgm:cxn modelId="{C940DD6C-A943-44AC-AF09-8577126A5B00}" type="presOf" srcId="{E6089C3D-A56A-4CE6-8551-5AE8EB6B387A}" destId="{174210A5-F3D3-48AC-A02B-7E377E271EDF}" srcOrd="0" destOrd="0" presId="urn:microsoft.com/office/officeart/2005/8/layout/vList5"/>
    <dgm:cxn modelId="{9727D04D-42EE-4DF0-82AA-D6322283E387}" srcId="{7D4AFA1E-9D0E-41C3-A1A9-D9155C268332}" destId="{0856C9A4-3F42-4455-BBA7-ACC35A8CE9CF}" srcOrd="1" destOrd="0" parTransId="{535243A5-3552-4C9D-B61E-48B611F3C0CE}" sibTransId="{FBCDB6C2-9919-4B7D-ADEF-D468BB9D8284}"/>
    <dgm:cxn modelId="{1A8F7A72-7067-489B-8D92-F1A431A7BDF4}" type="presOf" srcId="{7DD3FB7F-857A-47C3-8C0A-B13F11540F40}" destId="{84DFDADC-EEA4-4873-90F9-F9812749B6B7}" srcOrd="0" destOrd="4" presId="urn:microsoft.com/office/officeart/2005/8/layout/vList5"/>
    <dgm:cxn modelId="{6CEF4957-6D5F-4D69-8B8A-8476E40C78A7}" srcId="{7D4AFA1E-9D0E-41C3-A1A9-D9155C268332}" destId="{7DD3FB7F-857A-47C3-8C0A-B13F11540F40}" srcOrd="4" destOrd="0" parTransId="{F7118E70-08F2-466A-91AA-99CCDF716B08}" sibTransId="{EE9AC532-8A53-4967-8421-0E344F5A51B5}"/>
    <dgm:cxn modelId="{AAB3E259-5958-491A-8346-F75286F43EC4}" type="presOf" srcId="{0856C9A4-3F42-4455-BBA7-ACC35A8CE9CF}" destId="{84DFDADC-EEA4-4873-90F9-F9812749B6B7}" srcOrd="0" destOrd="1" presId="urn:microsoft.com/office/officeart/2005/8/layout/vList5"/>
    <dgm:cxn modelId="{CB1A937C-0F66-40C3-A0DF-446690E72E79}" type="presOf" srcId="{07714AEA-9AB9-451A-8A33-D9294984DB70}" destId="{29B0507C-34DC-4D83-AC54-C500715ECF5F}" srcOrd="0" destOrd="2" presId="urn:microsoft.com/office/officeart/2005/8/layout/vList5"/>
    <dgm:cxn modelId="{33A4E28A-9DC6-4EDD-ACD6-26937E869AEA}" srcId="{7D4AFA1E-9D0E-41C3-A1A9-D9155C268332}" destId="{F6F46D19-7230-45B1-A601-B0FDECC1CACE}" srcOrd="5" destOrd="0" parTransId="{C04B8087-97F5-414C-9A64-400321584BE9}" sibTransId="{65C4A4C2-8F22-456F-82B3-AB6FB8B096D3}"/>
    <dgm:cxn modelId="{08223C91-5AD0-4190-8C2C-37695007B037}" type="presOf" srcId="{7D4AFA1E-9D0E-41C3-A1A9-D9155C268332}" destId="{2E988D07-C4CF-40CB-A8A7-92026A08A63A}" srcOrd="0" destOrd="0" presId="urn:microsoft.com/office/officeart/2005/8/layout/vList5"/>
    <dgm:cxn modelId="{2DF3F794-FDFB-4669-9E1E-9F0A77487B8D}" srcId="{FFA0A9FA-6143-4202-833A-0E93A21345BB}" destId="{92F3BE68-5EF7-4619-A245-434C9670E0D8}" srcOrd="2" destOrd="0" parTransId="{4009EDE2-1A60-4C98-AD43-A58799121E48}" sibTransId="{0F942917-DB23-40B3-9FB8-1D84F5E0D582}"/>
    <dgm:cxn modelId="{0E018E9C-AEFD-4FB0-8457-519FA5A9E0F1}" srcId="{E6089C3D-A56A-4CE6-8551-5AE8EB6B387A}" destId="{07714AEA-9AB9-451A-8A33-D9294984DB70}" srcOrd="2" destOrd="0" parTransId="{9AB904A0-E102-4023-BA3A-7E943A335396}" sibTransId="{A0E25B15-C862-4592-B469-44CBDD30CC1D}"/>
    <dgm:cxn modelId="{9BA7DDA2-3230-4394-BF6C-A1DDE58DCDE6}" type="presOf" srcId="{40BFB7C9-EFE8-4670-ABCE-FEB800DB7FB4}" destId="{84DFDADC-EEA4-4873-90F9-F9812749B6B7}" srcOrd="0" destOrd="0" presId="urn:microsoft.com/office/officeart/2005/8/layout/vList5"/>
    <dgm:cxn modelId="{59B5C3AB-70EB-4EDC-B8E4-FB91D8963A45}" type="presOf" srcId="{7D6CB5FC-A315-43C4-ACF7-3218FE49A5A6}" destId="{E2DAE5C1-4FAE-44C3-B2EE-9FFA32045C3E}" srcOrd="0" destOrd="1" presId="urn:microsoft.com/office/officeart/2005/8/layout/vList5"/>
    <dgm:cxn modelId="{1610ABAF-181A-47D3-9055-A8823DBAC6FA}" type="presOf" srcId="{C3BE64ED-4331-4DE9-A0F5-8E53E90D85BA}" destId="{E2DAE5C1-4FAE-44C3-B2EE-9FFA32045C3E}" srcOrd="0" destOrd="0" presId="urn:microsoft.com/office/officeart/2005/8/layout/vList5"/>
    <dgm:cxn modelId="{4E91F6BA-DC55-4D34-9724-3A2C608FF321}" type="presOf" srcId="{56C25B48-7056-4BC1-8E00-5515D0F99C7C}" destId="{84DFDADC-EEA4-4873-90F9-F9812749B6B7}" srcOrd="0" destOrd="3" presId="urn:microsoft.com/office/officeart/2005/8/layout/vList5"/>
    <dgm:cxn modelId="{5DC54FBE-6A77-4112-8A4A-6FE4F38B1268}" srcId="{92F3BE68-5EF7-4619-A245-434C9670E0D8}" destId="{7D6CB5FC-A315-43C4-ACF7-3218FE49A5A6}" srcOrd="1" destOrd="0" parTransId="{AC95E4E9-005C-4114-B568-A12D2C41CE0B}" sibTransId="{D843D11B-6922-4872-A1BE-C2B538E3A058}"/>
    <dgm:cxn modelId="{3F7414C3-8B9C-406C-BBD3-EB3507E1A412}" type="presOf" srcId="{FFA0A9FA-6143-4202-833A-0E93A21345BB}" destId="{2D832C7C-8017-4C92-BF9E-70C1721084A4}" srcOrd="0" destOrd="0" presId="urn:microsoft.com/office/officeart/2005/8/layout/vList5"/>
    <dgm:cxn modelId="{95F0ADCB-E72D-45AF-8AB1-18D811883EC7}" type="presOf" srcId="{7BC5F7EA-7C39-498B-91D2-340562B9C866}" destId="{29B0507C-34DC-4D83-AC54-C500715ECF5F}" srcOrd="0" destOrd="1" presId="urn:microsoft.com/office/officeart/2005/8/layout/vList5"/>
    <dgm:cxn modelId="{9B30E1D2-CBB7-44C9-8CCA-E664EA8C8922}" srcId="{E6089C3D-A56A-4CE6-8551-5AE8EB6B387A}" destId="{878258CF-D10B-4AA0-B8E9-2773A8459781}" srcOrd="0" destOrd="0" parTransId="{2FDBD21E-E040-4414-BA85-7A79A140B1C2}" sibTransId="{62C0BF43-FB51-440F-95A2-4F8D0E57AFF1}"/>
    <dgm:cxn modelId="{9BAE1DD6-677B-4915-BAB9-31DA3C290B96}" srcId="{7D4AFA1E-9D0E-41C3-A1A9-D9155C268332}" destId="{C56574D3-F74E-405E-8788-CBF689865C34}" srcOrd="2" destOrd="0" parTransId="{48D13A98-337D-4F4B-A33E-A8C0D9A6A080}" sibTransId="{DF040F14-C47F-41B4-97B9-FB4F20D9D862}"/>
    <dgm:cxn modelId="{776054DC-B3A3-4BDB-8239-66CC0FC200ED}" type="presOf" srcId="{ABDC1DF2-0A14-4637-B7AF-F25DBA91B715}" destId="{E2DAE5C1-4FAE-44C3-B2EE-9FFA32045C3E}" srcOrd="0" destOrd="2" presId="urn:microsoft.com/office/officeart/2005/8/layout/vList5"/>
    <dgm:cxn modelId="{53A9A4EB-20FA-49F4-91BD-35B2B1C1AA2E}" srcId="{FFA0A9FA-6143-4202-833A-0E93A21345BB}" destId="{7D4AFA1E-9D0E-41C3-A1A9-D9155C268332}" srcOrd="0" destOrd="0" parTransId="{DEF0DF97-0CF4-46F2-B61F-9CE1EBDB50C4}" sibTransId="{6A50862E-F0B4-4A14-8E28-F70F115B45AB}"/>
    <dgm:cxn modelId="{28B956F7-BE4B-4662-B783-643CCD389CF6}" type="presOf" srcId="{878258CF-D10B-4AA0-B8E9-2773A8459781}" destId="{29B0507C-34DC-4D83-AC54-C500715ECF5F}" srcOrd="0" destOrd="0" presId="urn:microsoft.com/office/officeart/2005/8/layout/vList5"/>
    <dgm:cxn modelId="{D63BABFB-B2BE-4D8A-9DBE-1708E21385C6}" srcId="{92F3BE68-5EF7-4619-A245-434C9670E0D8}" destId="{ABDC1DF2-0A14-4637-B7AF-F25DBA91B715}" srcOrd="2" destOrd="0" parTransId="{63C2D24F-4845-4694-A419-0F551EA19871}" sibTransId="{0EACC7A6-33CA-4BF5-8FD2-487E86B4E62B}"/>
    <dgm:cxn modelId="{29DF2B9D-7F19-46EB-990D-53E3F1FFBBF9}" type="presParOf" srcId="{2D832C7C-8017-4C92-BF9E-70C1721084A4}" destId="{1EF33F31-C5A8-4DF2-8F8D-1BC2CB2C52C3}" srcOrd="0" destOrd="0" presId="urn:microsoft.com/office/officeart/2005/8/layout/vList5"/>
    <dgm:cxn modelId="{68428908-805E-4DCE-BD0F-3C5E0CC6371C}" type="presParOf" srcId="{1EF33F31-C5A8-4DF2-8F8D-1BC2CB2C52C3}" destId="{2E988D07-C4CF-40CB-A8A7-92026A08A63A}" srcOrd="0" destOrd="0" presId="urn:microsoft.com/office/officeart/2005/8/layout/vList5"/>
    <dgm:cxn modelId="{F172E865-3D88-4DB0-A005-C3E34B348DDF}" type="presParOf" srcId="{1EF33F31-C5A8-4DF2-8F8D-1BC2CB2C52C3}" destId="{84DFDADC-EEA4-4873-90F9-F9812749B6B7}" srcOrd="1" destOrd="0" presId="urn:microsoft.com/office/officeart/2005/8/layout/vList5"/>
    <dgm:cxn modelId="{7BCC33BA-16A9-4012-88A2-FF1442CBD6EB}" type="presParOf" srcId="{2D832C7C-8017-4C92-BF9E-70C1721084A4}" destId="{D17D809E-3EDE-481C-BB6F-6E5A93AA78B7}" srcOrd="1" destOrd="0" presId="urn:microsoft.com/office/officeart/2005/8/layout/vList5"/>
    <dgm:cxn modelId="{14095356-C45C-4B98-A288-0F7F08D42BA3}" type="presParOf" srcId="{2D832C7C-8017-4C92-BF9E-70C1721084A4}" destId="{3059AECA-EF0C-4783-88AB-1991B20927CF}" srcOrd="2" destOrd="0" presId="urn:microsoft.com/office/officeart/2005/8/layout/vList5"/>
    <dgm:cxn modelId="{313C0608-E9ED-4D30-97D5-AB0031EE20D2}" type="presParOf" srcId="{3059AECA-EF0C-4783-88AB-1991B20927CF}" destId="{174210A5-F3D3-48AC-A02B-7E377E271EDF}" srcOrd="0" destOrd="0" presId="urn:microsoft.com/office/officeart/2005/8/layout/vList5"/>
    <dgm:cxn modelId="{5B2606C6-27F9-4D11-8AED-95B38654D44B}" type="presParOf" srcId="{3059AECA-EF0C-4783-88AB-1991B20927CF}" destId="{29B0507C-34DC-4D83-AC54-C500715ECF5F}" srcOrd="1" destOrd="0" presId="urn:microsoft.com/office/officeart/2005/8/layout/vList5"/>
    <dgm:cxn modelId="{94FF3D91-DBDA-44B4-8AB1-BB9E8DD92F60}" type="presParOf" srcId="{2D832C7C-8017-4C92-BF9E-70C1721084A4}" destId="{D874B4FF-1F27-4536-B17F-86C05BFA1E65}" srcOrd="3" destOrd="0" presId="urn:microsoft.com/office/officeart/2005/8/layout/vList5"/>
    <dgm:cxn modelId="{EA94EEEF-AEEC-43A5-8E78-7141FE5222E8}" type="presParOf" srcId="{2D832C7C-8017-4C92-BF9E-70C1721084A4}" destId="{74E19629-5492-4931-A96C-BFE916AD60B4}" srcOrd="4" destOrd="0" presId="urn:microsoft.com/office/officeart/2005/8/layout/vList5"/>
    <dgm:cxn modelId="{4CCD75BC-F0B4-426B-988F-89E50E965197}" type="presParOf" srcId="{74E19629-5492-4931-A96C-BFE916AD60B4}" destId="{B7C54A95-751E-4C02-A31E-ED71CC86E2A7}" srcOrd="0" destOrd="0" presId="urn:microsoft.com/office/officeart/2005/8/layout/vList5"/>
    <dgm:cxn modelId="{C5C0AAE6-709E-494B-897D-DE4DCB9E89BC}" type="presParOf" srcId="{74E19629-5492-4931-A96C-BFE916AD60B4}" destId="{E2DAE5C1-4FAE-44C3-B2EE-9FFA32045C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87F67-DCC9-483A-BCE3-17A7EC12C107}">
      <dsp:nvSpPr>
        <dsp:cNvPr id="0" name=""/>
        <dsp:cNvSpPr/>
      </dsp:nvSpPr>
      <dsp:spPr>
        <a:xfrm>
          <a:off x="0" y="949"/>
          <a:ext cx="764458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5C4AE-7ADD-491A-8B23-D3C1C1315E09}">
      <dsp:nvSpPr>
        <dsp:cNvPr id="0" name=""/>
        <dsp:cNvSpPr/>
      </dsp:nvSpPr>
      <dsp:spPr>
        <a:xfrm>
          <a:off x="0" y="949"/>
          <a:ext cx="7644584" cy="855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+mn-lt"/>
            </a:rPr>
            <a:t>Ρυθμίζει την έκδοση κρυπτοστοιχείων και τις προϋποθέσεις δημοσιοποίησης και διαφάνειας /καθιέρωση Λευκής Βίβλου</a:t>
          </a:r>
          <a:endParaRPr lang="en-US" sz="1800" kern="1200" dirty="0">
            <a:latin typeface="+mn-lt"/>
          </a:endParaRPr>
        </a:p>
      </dsp:txBody>
      <dsp:txXfrm>
        <a:off x="0" y="949"/>
        <a:ext cx="7644584" cy="855431"/>
      </dsp:txXfrm>
    </dsp:sp>
    <dsp:sp modelId="{BDC14F45-4C19-4137-8358-B64A7C51414C}">
      <dsp:nvSpPr>
        <dsp:cNvPr id="0" name=""/>
        <dsp:cNvSpPr/>
      </dsp:nvSpPr>
      <dsp:spPr>
        <a:xfrm>
          <a:off x="0" y="856380"/>
          <a:ext cx="7644584" cy="0"/>
        </a:xfrm>
        <a:prstGeom prst="lin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54C69-1CA0-4121-A136-B2752A0F27CB}">
      <dsp:nvSpPr>
        <dsp:cNvPr id="0" name=""/>
        <dsp:cNvSpPr/>
      </dsp:nvSpPr>
      <dsp:spPr>
        <a:xfrm>
          <a:off x="0" y="856380"/>
          <a:ext cx="7644584" cy="855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+mn-lt"/>
            </a:rPr>
            <a:t>Ορίζει τη διαδικασία </a:t>
          </a:r>
          <a:r>
            <a:rPr lang="el-GR" sz="1800" kern="1200" dirty="0" err="1">
              <a:latin typeface="+mn-lt"/>
            </a:rPr>
            <a:t>αδειοδότησης</a:t>
          </a:r>
          <a:r>
            <a:rPr lang="el-GR" sz="1800" kern="1200" dirty="0">
              <a:latin typeface="+mn-lt"/>
            </a:rPr>
            <a:t> των </a:t>
          </a:r>
          <a:r>
            <a:rPr lang="el-GR" sz="1800" kern="1200" dirty="0" err="1">
              <a:latin typeface="+mn-lt"/>
            </a:rPr>
            <a:t>παρόχων</a:t>
          </a:r>
          <a:r>
            <a:rPr lang="el-GR" sz="1800" kern="1200" dirty="0">
              <a:latin typeface="+mn-lt"/>
            </a:rPr>
            <a:t> υπηρεσιών κρυπτοστοιχείων </a:t>
          </a:r>
          <a:endParaRPr lang="en-US" sz="1800" kern="1200" dirty="0">
            <a:latin typeface="+mn-lt"/>
          </a:endParaRPr>
        </a:p>
      </dsp:txBody>
      <dsp:txXfrm>
        <a:off x="0" y="856380"/>
        <a:ext cx="7644584" cy="855431"/>
      </dsp:txXfrm>
    </dsp:sp>
    <dsp:sp modelId="{8F6B1598-06C9-4E0E-8122-EFDF31158D6A}">
      <dsp:nvSpPr>
        <dsp:cNvPr id="0" name=""/>
        <dsp:cNvSpPr/>
      </dsp:nvSpPr>
      <dsp:spPr>
        <a:xfrm>
          <a:off x="0" y="1711812"/>
          <a:ext cx="7644584" cy="0"/>
        </a:xfrm>
        <a:prstGeom prst="lin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5CA61-E5D9-4E04-A6A5-1CC44BCF3CFD}">
      <dsp:nvSpPr>
        <dsp:cNvPr id="0" name=""/>
        <dsp:cNvSpPr/>
      </dsp:nvSpPr>
      <dsp:spPr>
        <a:xfrm>
          <a:off x="0" y="1711812"/>
          <a:ext cx="7644584" cy="855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+mn-lt"/>
            </a:rPr>
            <a:t>Οριοθετεί τις υπηρεσίες που παρέχονται στις συναλλαγές με </a:t>
          </a:r>
          <a:r>
            <a:rPr lang="el-GR" sz="1800" kern="1200" dirty="0" err="1">
              <a:latin typeface="+mn-lt"/>
            </a:rPr>
            <a:t>κρυπτοστοιχεία</a:t>
          </a:r>
          <a:endParaRPr lang="en-US" sz="1800" kern="1200" dirty="0">
            <a:latin typeface="+mn-lt"/>
          </a:endParaRPr>
        </a:p>
      </dsp:txBody>
      <dsp:txXfrm>
        <a:off x="0" y="1711812"/>
        <a:ext cx="7644584" cy="855431"/>
      </dsp:txXfrm>
    </dsp:sp>
    <dsp:sp modelId="{3E66B7D1-DC91-4BF5-873D-007DCDABB1FF}">
      <dsp:nvSpPr>
        <dsp:cNvPr id="0" name=""/>
        <dsp:cNvSpPr/>
      </dsp:nvSpPr>
      <dsp:spPr>
        <a:xfrm>
          <a:off x="0" y="2567243"/>
          <a:ext cx="7644584" cy="0"/>
        </a:xfrm>
        <a:prstGeom prst="lin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7B25E-0F56-40B4-866F-00D348AE2163}">
      <dsp:nvSpPr>
        <dsp:cNvPr id="0" name=""/>
        <dsp:cNvSpPr/>
      </dsp:nvSpPr>
      <dsp:spPr>
        <a:xfrm>
          <a:off x="0" y="2567243"/>
          <a:ext cx="7644584" cy="855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+mn-lt"/>
            </a:rPr>
            <a:t>Θέτει όρους κεφαλαιακής επάρκειας των </a:t>
          </a:r>
          <a:r>
            <a:rPr lang="el-GR" sz="1800" kern="1200" dirty="0" err="1">
              <a:latin typeface="+mn-lt"/>
            </a:rPr>
            <a:t>κρυπτοπαρόχων</a:t>
          </a:r>
          <a:endParaRPr lang="en-US" sz="1800" kern="1200" dirty="0">
            <a:latin typeface="+mn-lt"/>
          </a:endParaRPr>
        </a:p>
      </dsp:txBody>
      <dsp:txXfrm>
        <a:off x="0" y="2567243"/>
        <a:ext cx="7644584" cy="855431"/>
      </dsp:txXfrm>
    </dsp:sp>
    <dsp:sp modelId="{44DC620A-B0E7-4EFE-8997-30CD4C93577A}">
      <dsp:nvSpPr>
        <dsp:cNvPr id="0" name=""/>
        <dsp:cNvSpPr/>
      </dsp:nvSpPr>
      <dsp:spPr>
        <a:xfrm>
          <a:off x="0" y="3422675"/>
          <a:ext cx="7644584" cy="0"/>
        </a:xfrm>
        <a:prstGeom prst="lin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880A3-F431-48A3-88FE-C8CE1365954C}">
      <dsp:nvSpPr>
        <dsp:cNvPr id="0" name=""/>
        <dsp:cNvSpPr/>
      </dsp:nvSpPr>
      <dsp:spPr>
        <a:xfrm>
          <a:off x="0" y="3422675"/>
          <a:ext cx="7644584" cy="855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i="0" kern="1200" dirty="0">
              <a:latin typeface="+mn-lt"/>
            </a:rPr>
            <a:t>Ορίζει ως </a:t>
          </a:r>
          <a:r>
            <a:rPr lang="el-GR" sz="1800" i="0" kern="1200" dirty="0" err="1">
              <a:latin typeface="+mn-lt"/>
            </a:rPr>
            <a:t>κρυπτοστοιχείο</a:t>
          </a:r>
          <a:r>
            <a:rPr lang="el-GR" sz="1800" i="0" kern="1200" dirty="0">
              <a:latin typeface="+mn-lt"/>
            </a:rPr>
            <a:t> «</a:t>
          </a:r>
          <a:r>
            <a:rPr lang="el-GR" sz="1800" i="1" kern="1200" dirty="0">
              <a:latin typeface="+mn-lt"/>
            </a:rPr>
            <a:t>κάθε  ψηφιακή αναπαράσταση αξίας ή δικαιώματος που μπορεί να μεταβιβαστεί και να αποθηκευτεί ηλεκτρονικά με χρήση τεχνολογίας κατανεμημένου καθολικού (</a:t>
          </a:r>
          <a:r>
            <a:rPr lang="en-US" sz="1800" i="1" kern="1200" dirty="0">
              <a:latin typeface="+mn-lt"/>
            </a:rPr>
            <a:t>DTL</a:t>
          </a:r>
          <a:r>
            <a:rPr lang="el-GR" sz="1800" i="1" kern="1200" dirty="0">
              <a:latin typeface="+mn-lt"/>
            </a:rPr>
            <a:t>) ή άλλων παρόμοιων τεχνολογιών</a:t>
          </a:r>
          <a:r>
            <a:rPr lang="el-GR" sz="1800" i="0" kern="1200" dirty="0">
              <a:latin typeface="+mn-lt"/>
            </a:rPr>
            <a:t>»</a:t>
          </a:r>
          <a:endParaRPr lang="en-US" sz="1800" i="0" kern="1200" dirty="0">
            <a:latin typeface="+mn-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i="0" kern="1200" dirty="0">
            <a:latin typeface="+mn-lt"/>
          </a:endParaRPr>
        </a:p>
      </dsp:txBody>
      <dsp:txXfrm>
        <a:off x="0" y="3422675"/>
        <a:ext cx="7644584" cy="855431"/>
      </dsp:txXfrm>
    </dsp:sp>
    <dsp:sp modelId="{45F4AEC3-2546-4CEB-98AF-EC5F9A0F1175}">
      <dsp:nvSpPr>
        <dsp:cNvPr id="0" name=""/>
        <dsp:cNvSpPr/>
      </dsp:nvSpPr>
      <dsp:spPr>
        <a:xfrm>
          <a:off x="0" y="4278106"/>
          <a:ext cx="764458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79911-D62B-4212-8164-59BEB763DDF0}">
      <dsp:nvSpPr>
        <dsp:cNvPr id="0" name=""/>
        <dsp:cNvSpPr/>
      </dsp:nvSpPr>
      <dsp:spPr>
        <a:xfrm>
          <a:off x="0" y="4279055"/>
          <a:ext cx="7541152" cy="520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+mn-lt"/>
            </a:rPr>
            <a:t>Κατηγοριοποιεί τα </a:t>
          </a:r>
          <a:r>
            <a:rPr lang="el-GR" sz="1800" kern="1200" dirty="0" err="1">
              <a:latin typeface="+mn-lt"/>
            </a:rPr>
            <a:t>κρυπτοστοιχεία</a:t>
          </a:r>
          <a:endParaRPr lang="el-GR" sz="1800" i="0" kern="1200" dirty="0">
            <a:latin typeface="+mn-lt"/>
          </a:endParaRPr>
        </a:p>
      </dsp:txBody>
      <dsp:txXfrm>
        <a:off x="0" y="4279055"/>
        <a:ext cx="7541152" cy="520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32A3C-576D-4697-83BB-DC60FFC0DD80}">
      <dsp:nvSpPr>
        <dsp:cNvPr id="0" name=""/>
        <dsp:cNvSpPr/>
      </dsp:nvSpPr>
      <dsp:spPr>
        <a:xfrm>
          <a:off x="0" y="2401"/>
          <a:ext cx="829405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CD1323-C452-402D-A4AF-69C0E0C36E03}">
      <dsp:nvSpPr>
        <dsp:cNvPr id="0" name=""/>
        <dsp:cNvSpPr/>
      </dsp:nvSpPr>
      <dsp:spPr>
        <a:xfrm>
          <a:off x="0" y="4808"/>
          <a:ext cx="1658810" cy="1637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latin typeface="+mn-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kern="1200" dirty="0">
              <a:latin typeface="+mn-lt"/>
            </a:rPr>
            <a:t>Κινείται σε δυο βασικούς άξονες:</a:t>
          </a:r>
        </a:p>
      </dsp:txBody>
      <dsp:txXfrm>
        <a:off x="0" y="4808"/>
        <a:ext cx="1658810" cy="1637611"/>
      </dsp:txXfrm>
    </dsp:sp>
    <dsp:sp modelId="{63F5D5A6-874C-4D12-B7A4-00D87041EA96}">
      <dsp:nvSpPr>
        <dsp:cNvPr id="0" name=""/>
        <dsp:cNvSpPr/>
      </dsp:nvSpPr>
      <dsp:spPr>
        <a:xfrm>
          <a:off x="1757113" y="0"/>
          <a:ext cx="6510832" cy="76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800" b="0" kern="1200" dirty="0">
              <a:latin typeface="+mn-lt"/>
            </a:rPr>
            <a:t>προβλέπει αυτόματη ανταλλαγή πληροφοριών μεταξύ των κρατών μελών σε σχέση με τα έσοδα που προέρχονται από συναλλαγές κρυπτοστοιχείων και</a:t>
          </a:r>
        </a:p>
      </dsp:txBody>
      <dsp:txXfrm>
        <a:off x="1757113" y="0"/>
        <a:ext cx="6510832" cy="761233"/>
      </dsp:txXfrm>
    </dsp:sp>
    <dsp:sp modelId="{4870764C-4E08-4534-B2ED-477A5613E8E2}">
      <dsp:nvSpPr>
        <dsp:cNvPr id="0" name=""/>
        <dsp:cNvSpPr/>
      </dsp:nvSpPr>
      <dsp:spPr>
        <a:xfrm>
          <a:off x="1658810" y="801696"/>
          <a:ext cx="663524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116480-C4A5-4672-A1A3-A04D604B9B87}">
      <dsp:nvSpPr>
        <dsp:cNvPr id="0" name=""/>
        <dsp:cNvSpPr/>
      </dsp:nvSpPr>
      <dsp:spPr>
        <a:xfrm>
          <a:off x="1783221" y="839758"/>
          <a:ext cx="6510832" cy="76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dirty="0">
              <a:latin typeface="+mn-lt"/>
            </a:rPr>
            <a:t>ορίζει υποχρεωτική αναφορά από τους δηλούντες </a:t>
          </a:r>
          <a:r>
            <a:rPr lang="el-GR" sz="1800" b="0" i="0" kern="1200" dirty="0" err="1">
              <a:latin typeface="+mn-lt"/>
            </a:rPr>
            <a:t>παρόχους</a:t>
          </a:r>
          <a:r>
            <a:rPr lang="el-GR" sz="1800" b="0" i="0" kern="1200" dirty="0">
              <a:latin typeface="+mn-lt"/>
            </a:rPr>
            <a:t> υπηρεσιών συναλλαγών με </a:t>
          </a:r>
          <a:r>
            <a:rPr lang="el-GR" sz="1800" b="0" i="0" kern="1200" dirty="0" err="1">
              <a:latin typeface="+mn-lt"/>
            </a:rPr>
            <a:t>κρυπτοστοιχεία</a:t>
          </a:r>
          <a:r>
            <a:rPr lang="el-GR" sz="1800" b="0" i="0" kern="1200" dirty="0">
              <a:latin typeface="+mn-lt"/>
            </a:rPr>
            <a:t>. </a:t>
          </a:r>
        </a:p>
      </dsp:txBody>
      <dsp:txXfrm>
        <a:off x="1783221" y="839758"/>
        <a:ext cx="6510832" cy="761233"/>
      </dsp:txXfrm>
    </dsp:sp>
    <dsp:sp modelId="{CF064B27-1D0B-4ABA-9DB6-6817CF114618}">
      <dsp:nvSpPr>
        <dsp:cNvPr id="0" name=""/>
        <dsp:cNvSpPr/>
      </dsp:nvSpPr>
      <dsp:spPr>
        <a:xfrm>
          <a:off x="1658810" y="1600991"/>
          <a:ext cx="663524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A6284B-81FE-4201-A398-773A20D290ED}">
      <dsp:nvSpPr>
        <dsp:cNvPr id="0" name=""/>
        <dsp:cNvSpPr/>
      </dsp:nvSpPr>
      <dsp:spPr>
        <a:xfrm>
          <a:off x="0" y="1640013"/>
          <a:ext cx="829405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AB8BD0-F141-4E12-B364-06FEE3CF28B4}">
      <dsp:nvSpPr>
        <dsp:cNvPr id="0" name=""/>
        <dsp:cNvSpPr/>
      </dsp:nvSpPr>
      <dsp:spPr>
        <a:xfrm>
          <a:off x="0" y="1640013"/>
          <a:ext cx="8294054" cy="1637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kern="1200" dirty="0">
              <a:latin typeface="+mn-lt"/>
            </a:rPr>
            <a:t>Παραπέμπει στους ορισμούς που δίνονται στον Κανονισμό M</a:t>
          </a:r>
          <a:r>
            <a:rPr lang="en-US" sz="1800" b="0" kern="1200" dirty="0" err="1">
              <a:latin typeface="+mn-lt"/>
            </a:rPr>
            <a:t>iC</a:t>
          </a:r>
          <a:r>
            <a:rPr lang="el-GR" sz="1800" b="0" kern="1200" dirty="0">
              <a:latin typeface="+mn-lt"/>
            </a:rPr>
            <a:t>Α για τις αγορές κρυπτοστοιχείων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b="0" i="0" kern="1200" dirty="0">
            <a:latin typeface="+mn-lt"/>
          </a:endParaRPr>
        </a:p>
      </dsp:txBody>
      <dsp:txXfrm>
        <a:off x="0" y="1640013"/>
        <a:ext cx="8294054" cy="1637611"/>
      </dsp:txXfrm>
    </dsp:sp>
    <dsp:sp modelId="{BACBEFF7-1190-474F-B52A-FF7FB9F533F6}">
      <dsp:nvSpPr>
        <dsp:cNvPr id="0" name=""/>
        <dsp:cNvSpPr/>
      </dsp:nvSpPr>
      <dsp:spPr>
        <a:xfrm>
          <a:off x="0" y="3277624"/>
          <a:ext cx="829405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C5068F-8013-41A9-9F58-BDA0AC91E8DC}">
      <dsp:nvSpPr>
        <dsp:cNvPr id="0" name=""/>
        <dsp:cNvSpPr/>
      </dsp:nvSpPr>
      <dsp:spPr>
        <a:xfrm>
          <a:off x="0" y="3277624"/>
          <a:ext cx="8294054" cy="1637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kern="1200" dirty="0">
              <a:latin typeface="+mn-lt"/>
            </a:rPr>
            <a:t>Συμμορφώνονται με το Πλαίσιο Αναφοράς Κρυπτοστοιχείων του ΟΟΣΑ</a:t>
          </a:r>
        </a:p>
      </dsp:txBody>
      <dsp:txXfrm>
        <a:off x="0" y="3277624"/>
        <a:ext cx="8294054" cy="1637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035FE-F927-4403-8958-11152981AC68}">
      <dsp:nvSpPr>
        <dsp:cNvPr id="0" name=""/>
        <dsp:cNvSpPr/>
      </dsp:nvSpPr>
      <dsp:spPr>
        <a:xfrm>
          <a:off x="0" y="594316"/>
          <a:ext cx="2694214" cy="1710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A9984-D177-44AC-9BBB-1167D0413970}">
      <dsp:nvSpPr>
        <dsp:cNvPr id="0" name=""/>
        <dsp:cNvSpPr/>
      </dsp:nvSpPr>
      <dsp:spPr>
        <a:xfrm>
          <a:off x="299357" y="878706"/>
          <a:ext cx="2694214" cy="1710826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bg1"/>
              </a:solidFill>
              <a:latin typeface="+mn-lt"/>
            </a:rPr>
            <a:t>εάν έπαψε να πληροί τις προϋποθέσεις βάσει των οποίων καταχωρήθηκε ως φορέας εκμετάλλευσης</a:t>
          </a:r>
          <a:endParaRPr lang="en-US" sz="1800" kern="1200" dirty="0">
            <a:solidFill>
              <a:schemeClr val="bg1"/>
            </a:solidFill>
            <a:latin typeface="+mn-lt"/>
          </a:endParaRPr>
        </a:p>
      </dsp:txBody>
      <dsp:txXfrm>
        <a:off x="349465" y="928814"/>
        <a:ext cx="2593998" cy="1610610"/>
      </dsp:txXfrm>
    </dsp:sp>
    <dsp:sp modelId="{F4901C98-16C3-44E0-B7CA-7BA7C65EB8FF}">
      <dsp:nvSpPr>
        <dsp:cNvPr id="0" name=""/>
        <dsp:cNvSpPr/>
      </dsp:nvSpPr>
      <dsp:spPr>
        <a:xfrm>
          <a:off x="3292928" y="594316"/>
          <a:ext cx="2694214" cy="1710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CF9D1-26B6-4666-BF53-CC80DF4333F1}">
      <dsp:nvSpPr>
        <dsp:cNvPr id="0" name=""/>
        <dsp:cNvSpPr/>
      </dsp:nvSpPr>
      <dsp:spPr>
        <a:xfrm>
          <a:off x="3592285" y="878706"/>
          <a:ext cx="2694214" cy="1710826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>
              <a:solidFill>
                <a:schemeClr val="bg1"/>
              </a:solidFill>
              <a:latin typeface="+mn-lt"/>
            </a:rPr>
            <a:t>εάν δεν παρέχει πλέον υπηρεσίες σε κατοίκους εντός ΕΕ </a:t>
          </a:r>
          <a:endParaRPr lang="en-US" sz="1800" kern="1200">
            <a:solidFill>
              <a:schemeClr val="bg1"/>
            </a:solidFill>
            <a:latin typeface="+mn-lt"/>
          </a:endParaRPr>
        </a:p>
      </dsp:txBody>
      <dsp:txXfrm>
        <a:off x="3642393" y="928814"/>
        <a:ext cx="2593998" cy="1610610"/>
      </dsp:txXfrm>
    </dsp:sp>
    <dsp:sp modelId="{DFA51428-615A-4953-8472-D70B2F0FF510}">
      <dsp:nvSpPr>
        <dsp:cNvPr id="0" name=""/>
        <dsp:cNvSpPr/>
      </dsp:nvSpPr>
      <dsp:spPr>
        <a:xfrm>
          <a:off x="6585857" y="594316"/>
          <a:ext cx="2694214" cy="1710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C8F23-A650-4740-BEA4-6C83909F404F}">
      <dsp:nvSpPr>
        <dsp:cNvPr id="0" name=""/>
        <dsp:cNvSpPr/>
      </dsp:nvSpPr>
      <dsp:spPr>
        <a:xfrm>
          <a:off x="6885214" y="878706"/>
          <a:ext cx="2694214" cy="1710826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>
              <a:solidFill>
                <a:schemeClr val="bg1"/>
              </a:solidFill>
              <a:latin typeface="+mn-lt"/>
            </a:rPr>
            <a:t>εάν διακόψει τη δραστηριότητά του </a:t>
          </a:r>
          <a:endParaRPr lang="en-US" sz="1800" kern="1200" dirty="0">
            <a:solidFill>
              <a:schemeClr val="bg1"/>
            </a:solidFill>
            <a:latin typeface="+mn-lt"/>
          </a:endParaRPr>
        </a:p>
      </dsp:txBody>
      <dsp:txXfrm>
        <a:off x="6935322" y="928814"/>
        <a:ext cx="2593998" cy="1610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B8C8-C794-4499-8813-02669F0FC606}">
      <dsp:nvSpPr>
        <dsp:cNvPr id="0" name=""/>
        <dsp:cNvSpPr/>
      </dsp:nvSpPr>
      <dsp:spPr>
        <a:xfrm>
          <a:off x="7109718" y="702416"/>
          <a:ext cx="1860932" cy="18610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1C2EAA-6233-410E-BBB9-D3266ECF24CA}">
      <dsp:nvSpPr>
        <dsp:cNvPr id="0" name=""/>
        <dsp:cNvSpPr/>
      </dsp:nvSpPr>
      <dsp:spPr>
        <a:xfrm>
          <a:off x="7171962" y="764461"/>
          <a:ext cx="1737242" cy="173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>
              <a:latin typeface="+mj-lt"/>
            </a:rPr>
            <a:t>ηλεκτρονικό χρήμα </a:t>
          </a:r>
          <a:endParaRPr lang="en-US" sz="1400" kern="1200">
            <a:latin typeface="+mj-lt"/>
          </a:endParaRPr>
        </a:p>
      </dsp:txBody>
      <dsp:txXfrm>
        <a:off x="7420140" y="1012642"/>
        <a:ext cx="1240887" cy="1240576"/>
      </dsp:txXfrm>
    </dsp:sp>
    <dsp:sp modelId="{3FB9CA07-0275-4FA6-9F22-F19526C4E4A4}">
      <dsp:nvSpPr>
        <dsp:cNvPr id="0" name=""/>
        <dsp:cNvSpPr/>
      </dsp:nvSpPr>
      <dsp:spPr>
        <a:xfrm rot="2700000">
          <a:off x="5178546" y="702285"/>
          <a:ext cx="1860963" cy="186096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52A145-BF01-4BEE-9B4B-43CB342AB98E}">
      <dsp:nvSpPr>
        <dsp:cNvPr id="0" name=""/>
        <dsp:cNvSpPr/>
      </dsp:nvSpPr>
      <dsp:spPr>
        <a:xfrm>
          <a:off x="5248785" y="764461"/>
          <a:ext cx="1737242" cy="173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>
              <a:latin typeface="+mj-lt"/>
            </a:rPr>
            <a:t>λοιπά κρυπτοστοιχεία </a:t>
          </a:r>
          <a:endParaRPr lang="en-US" sz="1400" kern="1200">
            <a:latin typeface="+mj-lt"/>
          </a:endParaRPr>
        </a:p>
      </dsp:txBody>
      <dsp:txXfrm>
        <a:off x="5496963" y="1012642"/>
        <a:ext cx="1240887" cy="1240576"/>
      </dsp:txXfrm>
    </dsp:sp>
    <dsp:sp modelId="{31753016-BBA0-4D93-AD73-4ED24FEB407D}">
      <dsp:nvSpPr>
        <dsp:cNvPr id="0" name=""/>
        <dsp:cNvSpPr/>
      </dsp:nvSpPr>
      <dsp:spPr>
        <a:xfrm rot="2700000">
          <a:off x="3263350" y="702285"/>
          <a:ext cx="1860963" cy="186096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7EE3BB-618E-4EF3-8A31-2D249E817EBF}">
      <dsp:nvSpPr>
        <dsp:cNvPr id="0" name=""/>
        <dsp:cNvSpPr/>
      </dsp:nvSpPr>
      <dsp:spPr>
        <a:xfrm>
          <a:off x="3325609" y="764461"/>
          <a:ext cx="1737242" cy="173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latin typeface="+mj-lt"/>
            </a:rPr>
            <a:t>ψηφιακά κέρματα με αναφορά περιουσιακών στοιχείων </a:t>
          </a:r>
          <a:endParaRPr lang="en-US" sz="1400" kern="1200" dirty="0">
            <a:latin typeface="+mj-lt"/>
          </a:endParaRPr>
        </a:p>
      </dsp:txBody>
      <dsp:txXfrm>
        <a:off x="3573787" y="1012642"/>
        <a:ext cx="1240887" cy="1240576"/>
      </dsp:txXfrm>
    </dsp:sp>
    <dsp:sp modelId="{E461CBE4-E601-4606-8C49-848D6547091B}">
      <dsp:nvSpPr>
        <dsp:cNvPr id="0" name=""/>
        <dsp:cNvSpPr/>
      </dsp:nvSpPr>
      <dsp:spPr>
        <a:xfrm rot="2700000">
          <a:off x="1340173" y="702285"/>
          <a:ext cx="1860963" cy="186096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71BE52-0D3F-4441-A3F8-872EBDA6E938}">
      <dsp:nvSpPr>
        <dsp:cNvPr id="0" name=""/>
        <dsp:cNvSpPr/>
      </dsp:nvSpPr>
      <dsp:spPr>
        <a:xfrm>
          <a:off x="1402432" y="764461"/>
          <a:ext cx="1737242" cy="17369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latin typeface="+mj-lt"/>
            </a:rPr>
            <a:t>ψηφιακά κέρματα</a:t>
          </a:r>
          <a:endParaRPr lang="en-US" sz="1400" kern="1200" dirty="0">
            <a:latin typeface="+mj-lt"/>
          </a:endParaRPr>
        </a:p>
      </dsp:txBody>
      <dsp:txXfrm>
        <a:off x="1650610" y="1012642"/>
        <a:ext cx="1240887" cy="12405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3300C-067C-46D4-8211-394EFC585CD6}">
      <dsp:nvSpPr>
        <dsp:cNvPr id="0" name=""/>
        <dsp:cNvSpPr/>
      </dsp:nvSpPr>
      <dsp:spPr>
        <a:xfrm>
          <a:off x="3598057" y="1634656"/>
          <a:ext cx="91440" cy="685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56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A382C-6C36-4E6F-BFB1-F8A11C92503F}">
      <dsp:nvSpPr>
        <dsp:cNvPr id="0" name=""/>
        <dsp:cNvSpPr/>
      </dsp:nvSpPr>
      <dsp:spPr>
        <a:xfrm>
          <a:off x="2541398" y="2251"/>
          <a:ext cx="2204759" cy="163240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D7108-5AE9-42B6-B8DE-40F415434187}">
      <dsp:nvSpPr>
        <dsp:cNvPr id="0" name=""/>
        <dsp:cNvSpPr/>
      </dsp:nvSpPr>
      <dsp:spPr>
        <a:xfrm>
          <a:off x="2541398" y="2251"/>
          <a:ext cx="2204759" cy="163240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ECA2E-036C-494F-8E6B-73ED41AA9B3F}">
      <dsp:nvSpPr>
        <dsp:cNvPr id="0" name=""/>
        <dsp:cNvSpPr/>
      </dsp:nvSpPr>
      <dsp:spPr>
        <a:xfrm>
          <a:off x="1439018" y="296084"/>
          <a:ext cx="4409518" cy="104473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γίνεται ανταλλαγή μεταξύ Δηλωτέων Κρυπτοστοιχείων και επίσημων νομισμάτων και ανταλλαγή μεταξύ ενός ή περισσοτέρων Δηλωτέων Κρυπτοστοιχείων</a:t>
          </a:r>
        </a:p>
      </dsp:txBody>
      <dsp:txXfrm>
        <a:off x="1439018" y="296084"/>
        <a:ext cx="4409518" cy="1044739"/>
      </dsp:txXfrm>
    </dsp:sp>
    <dsp:sp modelId="{1A00C0CD-2319-4FB3-9182-426F726B4B51}">
      <dsp:nvSpPr>
        <dsp:cNvPr id="0" name=""/>
        <dsp:cNvSpPr/>
      </dsp:nvSpPr>
      <dsp:spPr>
        <a:xfrm>
          <a:off x="2496833" y="2320267"/>
          <a:ext cx="2293888" cy="163240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82797-2B10-4417-9321-A496EFA2C4C1}">
      <dsp:nvSpPr>
        <dsp:cNvPr id="0" name=""/>
        <dsp:cNvSpPr/>
      </dsp:nvSpPr>
      <dsp:spPr>
        <a:xfrm>
          <a:off x="2496833" y="2320267"/>
          <a:ext cx="2293888" cy="163240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DFF5E-3644-477D-A691-AD445A45B0C5}">
      <dsp:nvSpPr>
        <dsp:cNvPr id="0" name=""/>
        <dsp:cNvSpPr/>
      </dsp:nvSpPr>
      <dsp:spPr>
        <a:xfrm>
          <a:off x="1349889" y="2614100"/>
          <a:ext cx="4587777" cy="104473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γίνεται μεταφορά  Δηλωτέου </a:t>
          </a:r>
          <a:r>
            <a:rPr lang="el-GR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Κρυπτοστοιχείου</a:t>
          </a:r>
          <a:r>
            <a:rPr lang="el-G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  από ή προς τη διεύθυνση ή το λογαριασμό κρυπτοστοιχείων χρήστη άλλου από εκείνον που τηρείται από το Δηλούντα </a:t>
          </a:r>
          <a:r>
            <a:rPr lang="el-GR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Πάροχο</a:t>
          </a:r>
          <a:r>
            <a:rPr lang="el-G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 Υπηρεσιών Κρυπτοστοιχείων για τον ίδιο χρήστη. </a:t>
          </a:r>
        </a:p>
      </dsp:txBody>
      <dsp:txXfrm>
        <a:off x="1349889" y="2614100"/>
        <a:ext cx="4587777" cy="10447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DADC-EEA4-4873-90F9-F9812749B6B7}">
      <dsp:nvSpPr>
        <dsp:cNvPr id="0" name=""/>
        <dsp:cNvSpPr/>
      </dsp:nvSpPr>
      <dsp:spPr>
        <a:xfrm rot="5400000">
          <a:off x="6049292" y="-3732669"/>
          <a:ext cx="1252828" cy="905830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latin typeface="+mn-lt"/>
            </a:rPr>
            <a:t>όνομα/επωνυμία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latin typeface="+mn-lt"/>
            </a:rPr>
            <a:t>στοιχεία διεύθυνσης κατοικίας / έδρας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latin typeface="+mn-lt"/>
            </a:rPr>
            <a:t>κράτος-μέλος φορολογικής κατοικίας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latin typeface="+mn-lt"/>
            </a:rPr>
            <a:t>ΑΦΜ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latin typeface="+mn-lt"/>
            </a:rPr>
            <a:t>ημερομηνία και τόπος γέννησης (για </a:t>
          </a:r>
          <a:r>
            <a:rPr lang="el-GR" sz="1400" kern="1200" dirty="0" err="1">
              <a:latin typeface="+mn-lt"/>
            </a:rPr>
            <a:t>φπ</a:t>
          </a:r>
          <a:r>
            <a:rPr lang="el-GR" sz="1400" kern="1200" dirty="0">
              <a:latin typeface="+mj-lt"/>
            </a:rPr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latin typeface="+mn-lt"/>
            </a:rPr>
            <a:t>πληροφορίες για </a:t>
          </a:r>
          <a:r>
            <a:rPr lang="el-GR" sz="1400" kern="1200" dirty="0" err="1">
              <a:latin typeface="+mn-lt"/>
            </a:rPr>
            <a:t>Ελέγχοντα</a:t>
          </a:r>
          <a:r>
            <a:rPr lang="el-GR" sz="1400" kern="1200" dirty="0">
              <a:latin typeface="+mn-lt"/>
            </a:rPr>
            <a:t> Πρόσωπα Οντοτήτων που είναι Δηλωτέοι Χρήστες </a:t>
          </a:r>
        </a:p>
      </dsp:txBody>
      <dsp:txXfrm rot="-5400000">
        <a:off x="2146556" y="231225"/>
        <a:ext cx="8997142" cy="1130512"/>
      </dsp:txXfrm>
    </dsp:sp>
    <dsp:sp modelId="{2E988D07-C4CF-40CB-A8A7-92026A08A63A}">
      <dsp:nvSpPr>
        <dsp:cNvPr id="0" name=""/>
        <dsp:cNvSpPr/>
      </dsp:nvSpPr>
      <dsp:spPr>
        <a:xfrm>
          <a:off x="114" y="111058"/>
          <a:ext cx="2146326" cy="10355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+mj-lt"/>
            </a:rPr>
            <a:t>Πληροφορίες για Δηλωτέους Χρήστες Κρυπτοστοιχείων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 dirty="0">
            <a:latin typeface="+mj-lt"/>
          </a:endParaRPr>
        </a:p>
      </dsp:txBody>
      <dsp:txXfrm>
        <a:off x="50668" y="161612"/>
        <a:ext cx="2045218" cy="934486"/>
      </dsp:txXfrm>
    </dsp:sp>
    <dsp:sp modelId="{29B0507C-34DC-4D83-AC54-C500715ECF5F}">
      <dsp:nvSpPr>
        <dsp:cNvPr id="0" name=""/>
        <dsp:cNvSpPr/>
      </dsp:nvSpPr>
      <dsp:spPr>
        <a:xfrm rot="5400000">
          <a:off x="6281868" y="-2488455"/>
          <a:ext cx="828475" cy="9014071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latin typeface="+mn-lt"/>
            </a:rPr>
            <a:t>επωνυμία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latin typeface="+mn-lt"/>
            </a:rPr>
            <a:t>κατοικία/έδρα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latin typeface="+mn-lt"/>
            </a:rPr>
            <a:t>ΑΦΜ </a:t>
          </a:r>
          <a:r>
            <a:rPr lang="el-GR" sz="1400" kern="1200" dirty="0" err="1">
              <a:latin typeface="+mn-lt"/>
            </a:rPr>
            <a:t>κλπ</a:t>
          </a:r>
          <a:endParaRPr lang="el-GR" sz="1400" kern="1200" dirty="0">
            <a:latin typeface="+mn-lt"/>
          </a:endParaRPr>
        </a:p>
      </dsp:txBody>
      <dsp:txXfrm rot="-5400000">
        <a:off x="2189071" y="1644785"/>
        <a:ext cx="8973628" cy="747589"/>
      </dsp:txXfrm>
    </dsp:sp>
    <dsp:sp modelId="{174210A5-F3D3-48AC-A02B-7E377E271EDF}">
      <dsp:nvSpPr>
        <dsp:cNvPr id="0" name=""/>
        <dsp:cNvSpPr/>
      </dsp:nvSpPr>
      <dsp:spPr>
        <a:xfrm>
          <a:off x="29892" y="1307049"/>
          <a:ext cx="2188955" cy="142306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+mj-lt"/>
            </a:rPr>
            <a:t>Πληροφορίες για Δηλούντα </a:t>
          </a:r>
          <a:r>
            <a:rPr lang="el-GR" sz="1400" kern="1200" dirty="0" err="1">
              <a:latin typeface="+mj-lt"/>
            </a:rPr>
            <a:t>Πάροχο</a:t>
          </a:r>
          <a:r>
            <a:rPr lang="el-GR" sz="1400" kern="1200" dirty="0">
              <a:latin typeface="+mj-lt"/>
            </a:rPr>
            <a:t> Υπηρεσιών Κρυπτοστοιχείων ή Φορέα Εκμετάλλευσης Κρυπτοστοιχείων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 dirty="0">
            <a:latin typeface="+mj-lt"/>
          </a:endParaRPr>
        </a:p>
      </dsp:txBody>
      <dsp:txXfrm>
        <a:off x="99360" y="1376517"/>
        <a:ext cx="2050019" cy="1284126"/>
      </dsp:txXfrm>
    </dsp:sp>
    <dsp:sp modelId="{E2DAE5C1-4FAE-44C3-B2EE-9FFA32045C3E}">
      <dsp:nvSpPr>
        <dsp:cNvPr id="0" name=""/>
        <dsp:cNvSpPr/>
      </dsp:nvSpPr>
      <dsp:spPr>
        <a:xfrm rot="5400000">
          <a:off x="6108251" y="-1109315"/>
          <a:ext cx="1202316" cy="8984731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latin typeface="+mn-lt"/>
            </a:rPr>
            <a:t>πλήρης ονομασία και είδος Δηλωτέου </a:t>
          </a:r>
          <a:r>
            <a:rPr lang="el-GR" sz="1400" kern="1200" dirty="0" err="1">
              <a:latin typeface="+mn-lt"/>
            </a:rPr>
            <a:t>Κρυπτοστοιχείου</a:t>
          </a:r>
          <a:endParaRPr lang="el-GR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latin typeface="+mn-lt"/>
            </a:rPr>
            <a:t>ακαθάριστο ποσό που πληρώθηκε ή εισπράχθηκε, αριθμός μονάδων και αριθμός Δηλωτέων Συναλλαγών σε σχέση με αποκτήσεις και εκποιήσεις  Δηλωτέων Κρυπτοστοιχείων έναντι νομισμάτων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>
              <a:latin typeface="+mn-lt"/>
            </a:rPr>
            <a:t>συνολική πραγματική εμπορική αξία, αριθμός μονάδων και αριθμός Δηλωτέων Συναλλαγών σε σχέση με αποκτήσεις/εκποιήσεις έναντι άλλων Δηλωτέων Κρυπτοστοιχείων </a:t>
          </a:r>
          <a:r>
            <a:rPr lang="el-GR" sz="1400" kern="1200" dirty="0" err="1">
              <a:latin typeface="+mn-lt"/>
            </a:rPr>
            <a:t>κλπ</a:t>
          </a:r>
          <a:endParaRPr lang="el-GR" sz="1400" kern="1200" dirty="0">
            <a:latin typeface="+mn-lt"/>
          </a:endParaRPr>
        </a:p>
      </dsp:txBody>
      <dsp:txXfrm rot="-5400000">
        <a:off x="2217044" y="2840584"/>
        <a:ext cx="8926039" cy="1084932"/>
      </dsp:txXfrm>
    </dsp:sp>
    <dsp:sp modelId="{B7C54A95-751E-4C02-A31E-ED71CC86E2A7}">
      <dsp:nvSpPr>
        <dsp:cNvPr id="0" name=""/>
        <dsp:cNvSpPr/>
      </dsp:nvSpPr>
      <dsp:spPr>
        <a:xfrm>
          <a:off x="114" y="2850681"/>
          <a:ext cx="2216929" cy="106699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+mj-lt"/>
            </a:rPr>
            <a:t>Πληροφορίες για τα Δηλωτέα </a:t>
          </a:r>
          <a:r>
            <a:rPr lang="el-GR" sz="1400" kern="1200" dirty="0" err="1">
              <a:latin typeface="+mj-lt"/>
            </a:rPr>
            <a:t>Κρυπτοστοιχεία</a:t>
          </a:r>
          <a:r>
            <a:rPr lang="el-GR" sz="1400" kern="1200" dirty="0">
              <a:latin typeface="+mj-lt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 dirty="0">
            <a:latin typeface="+mj-lt"/>
          </a:endParaRPr>
        </a:p>
      </dsp:txBody>
      <dsp:txXfrm>
        <a:off x="52200" y="2902767"/>
        <a:ext cx="2112757" cy="962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EB837-A8F8-4C74-8D32-26F4136EC62D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9EF53-D0A7-4BB3-A399-0FA15DB9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7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rectangle with white text">
            <a:extLst>
              <a:ext uri="{FF2B5EF4-FFF2-40B4-BE49-F238E27FC236}">
                <a16:creationId xmlns:a16="http://schemas.microsoft.com/office/drawing/2014/main" id="{35B533CD-C1CE-1593-50BD-E0F63DB43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C06819-2736-40E3-9E9C-3367F654A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627" y="1878675"/>
            <a:ext cx="11340548" cy="2261063"/>
          </a:xfrm>
        </p:spPr>
        <p:txBody>
          <a:bodyPr anchor="b"/>
          <a:lstStyle>
            <a:lvl1pPr algn="ctr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20BED-1E14-4DEB-BE5A-126D630B8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627" y="4297680"/>
            <a:ext cx="11340548" cy="1812174"/>
          </a:xfrm>
        </p:spPr>
        <p:txBody>
          <a:bodyPr/>
          <a:lstStyle>
            <a:lvl1pPr marL="0" indent="0" algn="ctr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9B47C5B-9E6D-DD83-569C-DB5BC8E3E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8" y="6411535"/>
            <a:ext cx="797577" cy="34799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FFFC0C0-D66F-4067-ACF0-5201F21C88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0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C2A9-36A2-4D94-9B6C-E49F924F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104E9-8F97-407E-992B-4258644DA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B7B3-2791-44BC-903F-65FA60EE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0A4ED-F0EE-4CAD-96EF-64D51285B239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47C32-B09F-441F-B220-7DC91EA3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FCA2C-69E7-45A2-86BC-5869883B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0C0-D66F-4067-ACF0-5201F21C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7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BA0E7-5629-4302-982F-C9310C5D1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C8EA0-21AE-499A-8AB9-2238AACF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DBEE8-AD3A-4CE5-9A56-FAE29564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D4AFB1-3A76-40CA-9E8D-3C6E706598BD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A44B-BD23-421A-AB0E-1739EBE7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16C3B-1144-4341-989A-36AA6FFB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0C0-D66F-4067-ACF0-5201F21C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rectangle with white text">
            <a:extLst>
              <a:ext uri="{FF2B5EF4-FFF2-40B4-BE49-F238E27FC236}">
                <a16:creationId xmlns:a16="http://schemas.microsoft.com/office/drawing/2014/main" id="{D65CC5A4-ACF3-07FE-86B0-6FB87DDDA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503050-4511-44F2-B0EC-AF9B2478F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1695796"/>
            <a:ext cx="11390244" cy="11926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CCD5F-64A6-4BF8-B67A-F0BE0320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3204375"/>
            <a:ext cx="11390244" cy="2891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827D374-D0BB-7D5C-ED5D-FE7A88F1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8" y="6411535"/>
            <a:ext cx="867150" cy="347992"/>
          </a:xfrm>
        </p:spPr>
        <p:txBody>
          <a:bodyPr/>
          <a:lstStyle>
            <a:lvl1pPr algn="r">
              <a:defRPr/>
            </a:lvl1pPr>
          </a:lstStyle>
          <a:p>
            <a:fld id="{BFFFC0C0-D66F-4067-ACF0-5201F21C882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9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2B51A-155F-435E-8FD4-3BCE4D612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8EE54-215D-43BF-822C-AB91211A6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E63E-2C09-48AD-B4BE-B2C04EEF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29BA5-A775-4476-B7FD-13D6957CDA65}" type="datetime1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BB8B5-B80D-40A9-B9BB-3D0CB4B2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2FBE1-1A3A-4449-8896-C3F96E6E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0C0-D66F-4067-ACF0-5201F21C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5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B180-084C-4F13-AECB-E306E88F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BE99-E486-4B1B-A051-B82D88C2A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C9DF5-FAA5-49A2-AA59-32C6C8EBC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8048D-D561-41DC-968E-11506400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F127C2-B821-49BD-9E64-DD0C3E7F5695}" type="datetime1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E5ACB-F0B7-4DA8-A004-57F99348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993EE-482D-42AF-9EDB-424A5A5D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0C0-D66F-4067-ACF0-5201F21C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F7C7-A468-4F24-8520-7EF909804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28F1F-B83D-417D-A733-09A66DC86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F7D07-3450-48FB-A7CE-5E95B8DC9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DB249-17FB-45A8-A492-E0278D157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DE522-5ACE-44D5-BB0A-955E8A2A3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72B2A-387B-445D-ADCD-83735A74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B5C502-B65A-4C4B-A8E7-5395DEB40FD2}" type="datetime1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1BBE1-95F5-4389-9C25-C507008D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004C27-2137-4379-A73B-BF3375D6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0C0-D66F-4067-ACF0-5201F21C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4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4799-ED5C-4DDA-843A-38B8FE64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04701-7CF6-4AE1-B35B-027C9DEE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A5EDF9-3232-4C22-B8C0-6997094DA4A6}" type="datetime1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C8628-FD72-4C01-96A7-31F0B980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46A54-6397-44F1-A8E4-368C9159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0C0-D66F-4067-ACF0-5201F21C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DDAB7-6C98-4364-991C-70797D62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4FCFD-3E10-47A2-98BE-8EBDE63D7C9A}" type="datetime1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61C78-4EBB-4D77-975E-7A77E412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5A1D9-E314-4B9E-BC03-49C226B5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0C0-D66F-4067-ACF0-5201F21C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6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F20F-FD30-49D4-8CCA-B06B8442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49CEE-5F79-445B-91A0-4BAE7F834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B0D78-E668-4B1D-AD89-08DEAE564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ADC3F-633E-4DE1-9DE5-5A936674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159BC-7BEE-47F9-9D6B-A72CB2314C12}" type="datetime1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A251C-0ED9-4D28-B385-D32B84C6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7CA65-DBB7-40CA-A232-55D01EC3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0C0-D66F-4067-ACF0-5201F21C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3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DF80-70DD-49C1-90B4-8932CDA30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D8E5A-C1E8-44C5-91BC-1826014BA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D1ECA-E425-4C7F-9BCD-BC99786AE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A4C17-AADD-4688-981D-0DA61924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89FE31-B826-468D-B240-2C504D3A7CDE}" type="datetime1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33F2B-C24D-4432-8922-E781D1A1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78B59-740D-4B66-8F3C-A34D8668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0C0-D66F-4067-ACF0-5201F21C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0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C73512-CAB0-472E-864C-480FC2F3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5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90A9B-D16C-4B93-B74D-BBD2E0498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47999"/>
            <a:ext cx="10515600" cy="289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FCF43-C28B-4597-A08A-5FFD953FA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55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00"/>
                </a:solidFill>
              </a:defRPr>
            </a:lvl1pPr>
          </a:lstStyle>
          <a:p>
            <a:fld id="{BFFFC0C0-D66F-4067-ACF0-5201F21C88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0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BAE123-3578-4CD7-EC1F-0E9AA53D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0C0-D66F-4067-ACF0-5201F21C882E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 descr="A blue and green background with text&#10;&#10;Description automatically generated">
            <a:extLst>
              <a:ext uri="{FF2B5EF4-FFF2-40B4-BE49-F238E27FC236}">
                <a16:creationId xmlns:a16="http://schemas.microsoft.com/office/drawing/2014/main" id="{F49C6CD7-2AA5-0A5C-9812-43F0DDC20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40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6FE6-EFE6-1B33-8662-237BAE38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48" y="1201545"/>
            <a:ext cx="8596668" cy="801188"/>
          </a:xfrm>
        </p:spPr>
        <p:txBody>
          <a:bodyPr>
            <a:noAutofit/>
          </a:bodyPr>
          <a:lstStyle/>
          <a:p>
            <a:pPr algn="just"/>
            <a:r>
              <a:rPr lang="el-GR" sz="2000" b="1" dirty="0">
                <a:latin typeface="+mn-lt"/>
              </a:rPr>
              <a:t>Διαγραφή του φορέα εκμετάλλευσης κρυπτοστοιχείων</a:t>
            </a:r>
            <a:br>
              <a:rPr lang="el-GR" sz="2000" b="1" dirty="0">
                <a:latin typeface="+mn-lt"/>
              </a:rPr>
            </a:br>
            <a:endParaRPr lang="el-GR" sz="2000" b="1" dirty="0">
              <a:latin typeface="+mn-lt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3104DF8-E621-90E6-4EC3-8CAF196AA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030144"/>
              </p:ext>
            </p:extLst>
          </p:nvPr>
        </p:nvGraphicFramePr>
        <p:xfrm>
          <a:off x="931816" y="1898469"/>
          <a:ext cx="9579429" cy="318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22DF2-201C-99E0-5FB4-CB90C6E4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213" y="6394757"/>
            <a:ext cx="867150" cy="347992"/>
          </a:xfrm>
        </p:spPr>
        <p:txBody>
          <a:bodyPr/>
          <a:lstStyle/>
          <a:p>
            <a:fld id="{E8EFE211-C664-41E4-BDE6-48E6DAD0DA6E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17B486-C96D-737E-1AA7-90EEDE091078}"/>
              </a:ext>
            </a:extLst>
          </p:cNvPr>
          <p:cNvSpPr txBox="1">
            <a:spLocks/>
          </p:cNvSpPr>
          <p:nvPr/>
        </p:nvSpPr>
        <p:spPr>
          <a:xfrm>
            <a:off x="590248" y="4838716"/>
            <a:ext cx="1034035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l-GR" sz="1600" dirty="0">
                <a:solidFill>
                  <a:srgbClr val="1E1E1F"/>
                </a:solidFill>
                <a:latin typeface="+mn-lt"/>
                <a:cs typeface="Calibri" panose="020F0502020204030204" pitchFamily="34" charset="0"/>
              </a:rPr>
              <a:t>Απαλλαγή από την υποχρέωση καταχώρησης και γνωστοποίησης εντός της ΕΕ, εάν το κράτος εγκατάστασης (εκτός ΕΕ) εφαρμόζει ανταλλαγή πληροφοριών με κράτος της ΕΕ. </a:t>
            </a:r>
          </a:p>
        </p:txBody>
      </p:sp>
    </p:spTree>
    <p:extLst>
      <p:ext uri="{BB962C8B-B14F-4D97-AF65-F5344CB8AC3E}">
        <p14:creationId xmlns:p14="http://schemas.microsoft.com/office/powerpoint/2010/main" val="273052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0F79E-8DA9-947A-E76A-2E29E278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79863"/>
            <a:ext cx="11201157" cy="496149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el-GR" sz="2000" b="1" dirty="0">
              <a:solidFill>
                <a:schemeClr val="accent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l-GR" sz="2400" b="1" dirty="0">
                <a:latin typeface="+mj-lt"/>
              </a:rPr>
              <a:t>Δηλωτέος Χρήστης</a:t>
            </a:r>
            <a:r>
              <a:rPr lang="el-GR" sz="2400" dirty="0">
                <a:latin typeface="+mj-lt"/>
              </a:rPr>
              <a:t>: </a:t>
            </a:r>
            <a:r>
              <a:rPr lang="el-GR" sz="1600" dirty="0"/>
              <a:t>κάθε φυσικό πρόσωπο ή νομική οντότητα κράτους μέλους της ΕΕ. </a:t>
            </a:r>
          </a:p>
          <a:p>
            <a:pPr marL="0" indent="0" algn="just">
              <a:buNone/>
            </a:pPr>
            <a:r>
              <a:rPr lang="el-GR" sz="1600" i="1" dirty="0"/>
              <a:t>Δεν θεωρούνται Δηλωτέοι Χρήστες:</a:t>
            </a:r>
          </a:p>
          <a:p>
            <a:pPr algn="just"/>
            <a:r>
              <a:rPr lang="el-GR" sz="1600" dirty="0"/>
              <a:t> διεθνείς οργανισμοί, κρατικές οντότητες, χρηματοπιστωτικά ιδρύματα </a:t>
            </a:r>
            <a:r>
              <a:rPr lang="el-GR" sz="1600" dirty="0" err="1"/>
              <a:t>κλπ</a:t>
            </a:r>
            <a:r>
              <a:rPr lang="el-GR" sz="1600" dirty="0"/>
              <a:t> </a:t>
            </a:r>
          </a:p>
          <a:p>
            <a:pPr algn="just"/>
            <a:r>
              <a:rPr lang="el-GR" sz="1600" dirty="0"/>
              <a:t> αντιπρόσωποι, θεματοφύλακες, εντολοδόχοι, σύμβουλοι, ενδιάμεσοι </a:t>
            </a:r>
            <a:r>
              <a:rPr lang="el-GR" sz="1600" dirty="0" err="1"/>
              <a:t>κλπ</a:t>
            </a:r>
            <a:endParaRPr lang="el-GR" sz="1600" dirty="0"/>
          </a:p>
          <a:p>
            <a:pPr marL="0" indent="0" algn="just">
              <a:buNone/>
            </a:pPr>
            <a:endParaRPr lang="el-GR" sz="1600" dirty="0"/>
          </a:p>
          <a:p>
            <a:pPr marL="0" indent="0">
              <a:buNone/>
            </a:pPr>
            <a:r>
              <a:rPr lang="el-GR" sz="2400" b="1" dirty="0">
                <a:latin typeface="+mj-lt"/>
              </a:rPr>
              <a:t>Δηλωτέα </a:t>
            </a:r>
            <a:r>
              <a:rPr lang="el-GR" sz="2400" b="1" dirty="0" err="1">
                <a:latin typeface="+mj-lt"/>
              </a:rPr>
              <a:t>Κρυπτοστοιχεία</a:t>
            </a:r>
            <a:r>
              <a:rPr lang="el-GR" sz="2000" dirty="0">
                <a:latin typeface="+mj-lt"/>
              </a:rPr>
              <a:t>: </a:t>
            </a:r>
            <a:r>
              <a:rPr lang="el-GR" sz="1600" dirty="0"/>
              <a:t>όλοι οι τύποι κρυπτοστοιχείων που μπορούν να χρησιμοποιηθούν για σκοπούς πληρωμής ή επενδύσεων: </a:t>
            </a:r>
          </a:p>
          <a:p>
            <a:pPr marL="0" indent="0">
              <a:buNone/>
            </a:pPr>
            <a:endParaRPr lang="el-GR" sz="20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5164E-F118-731F-D1BA-F56C7761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8456" y="6411535"/>
            <a:ext cx="867150" cy="347992"/>
          </a:xfrm>
        </p:spPr>
        <p:txBody>
          <a:bodyPr/>
          <a:lstStyle/>
          <a:p>
            <a:fld id="{E8EFE211-C664-41E4-BDE6-48E6DAD0DA6E}" type="slidenum">
              <a:rPr lang="el-GR" smtClean="0"/>
              <a:t>11</a:t>
            </a:fld>
            <a:endParaRPr lang="el-GR" dirty="0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AA5A5E6E-7CE0-6FE5-4286-76EA56DCB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163616"/>
              </p:ext>
            </p:extLst>
          </p:nvPr>
        </p:nvGraphicFramePr>
        <p:xfrm>
          <a:off x="1005191" y="3319997"/>
          <a:ext cx="9925407" cy="326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603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93A6-3996-BAE6-67F9-9F586690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017341"/>
            <a:ext cx="8596668" cy="1320800"/>
          </a:xfrm>
        </p:spPr>
        <p:txBody>
          <a:bodyPr>
            <a:noAutofit/>
          </a:bodyPr>
          <a:lstStyle/>
          <a:p>
            <a:r>
              <a:rPr lang="el-GR" sz="2400" b="1" dirty="0">
                <a:latin typeface="+mn-lt"/>
              </a:rPr>
              <a:t>Δηλωτέα Συναλλαγή</a:t>
            </a:r>
            <a:r>
              <a:rPr lang="el-GR" sz="2000" dirty="0">
                <a:latin typeface="+mn-lt"/>
              </a:rPr>
              <a:t>: κάθε </a:t>
            </a:r>
            <a:r>
              <a:rPr lang="el-GR" sz="2000" u="sng" dirty="0">
                <a:latin typeface="+mn-lt"/>
              </a:rPr>
              <a:t>εγχώρια</a:t>
            </a:r>
            <a:r>
              <a:rPr lang="el-GR" sz="2000" dirty="0">
                <a:latin typeface="+mn-lt"/>
              </a:rPr>
              <a:t> ή </a:t>
            </a:r>
            <a:r>
              <a:rPr lang="el-GR" sz="2000" u="sng" dirty="0">
                <a:latin typeface="+mn-lt"/>
              </a:rPr>
              <a:t>διασυνοριακή</a:t>
            </a:r>
            <a:r>
              <a:rPr lang="el-GR" sz="2000" dirty="0">
                <a:latin typeface="+mn-lt"/>
              </a:rPr>
              <a:t> συναλλαγή με την οποία:</a:t>
            </a:r>
            <a:br>
              <a:rPr lang="el-GR" sz="2000" dirty="0">
                <a:latin typeface="+mn-lt"/>
              </a:rPr>
            </a:br>
            <a:endParaRPr lang="el-GR" sz="20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24B509-DF09-A12B-060F-C52D38DEA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255108"/>
              </p:ext>
            </p:extLst>
          </p:nvPr>
        </p:nvGraphicFramePr>
        <p:xfrm>
          <a:off x="2100284" y="1885735"/>
          <a:ext cx="7287556" cy="3954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02CDF-AAC7-1AF4-F05F-BD6DF18F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850" y="6361201"/>
            <a:ext cx="867150" cy="347992"/>
          </a:xfrm>
        </p:spPr>
        <p:txBody>
          <a:bodyPr/>
          <a:lstStyle/>
          <a:p>
            <a:fld id="{E8EFE211-C664-41E4-BDE6-48E6DAD0DA6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865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ACE1CF-F89E-0E1B-E87B-F978DBD6F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06278"/>
              </p:ext>
            </p:extLst>
          </p:nvPr>
        </p:nvGraphicFramePr>
        <p:xfrm>
          <a:off x="362737" y="1435675"/>
          <a:ext cx="11204857" cy="3986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1205-F31A-F06D-6554-9DC5C473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850" y="6428313"/>
            <a:ext cx="867150" cy="347992"/>
          </a:xfrm>
        </p:spPr>
        <p:txBody>
          <a:bodyPr/>
          <a:lstStyle/>
          <a:p>
            <a:fld id="{E8EFE211-C664-41E4-BDE6-48E6DAD0DA6E}" type="slidenum">
              <a:rPr lang="el-GR" smtClean="0"/>
              <a:t>13</a:t>
            </a:fld>
            <a:endParaRPr lang="el-G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266489-1C65-33C7-8C45-D77549BCADDE}"/>
              </a:ext>
            </a:extLst>
          </p:cNvPr>
          <p:cNvSpPr txBox="1">
            <a:spLocks/>
          </p:cNvSpPr>
          <p:nvPr/>
        </p:nvSpPr>
        <p:spPr>
          <a:xfrm>
            <a:off x="642499" y="1015388"/>
            <a:ext cx="8596668" cy="818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b="1" dirty="0">
                <a:solidFill>
                  <a:schemeClr val="tx1"/>
                </a:solidFill>
                <a:latin typeface="+mn-lt"/>
              </a:rPr>
              <a:t>Δηλωτέες Πληροφορίες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13524-F964-2F62-B202-D778B9077519}"/>
              </a:ext>
            </a:extLst>
          </p:cNvPr>
          <p:cNvSpPr txBox="1"/>
          <p:nvPr/>
        </p:nvSpPr>
        <p:spPr>
          <a:xfrm>
            <a:off x="569106" y="5550223"/>
            <a:ext cx="11053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/>
              <a:t>Οι πληροφορίες υποβάλλονται έως την 31η Ιουλίου του ημερολογιακού έτους που έπεται του έτους το οποίο αφορούν οι πληροφορίες. </a:t>
            </a:r>
          </a:p>
        </p:txBody>
      </p:sp>
    </p:spTree>
    <p:extLst>
      <p:ext uri="{BB962C8B-B14F-4D97-AF65-F5344CB8AC3E}">
        <p14:creationId xmlns:p14="http://schemas.microsoft.com/office/powerpoint/2010/main" val="37574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e-up of calculator and data">
            <a:extLst>
              <a:ext uri="{FF2B5EF4-FFF2-40B4-BE49-F238E27FC236}">
                <a16:creationId xmlns:a16="http://schemas.microsoft.com/office/drawing/2014/main" id="{12F575E9-55F2-E0F5-F7E1-1DDEC3462A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2"/>
          <a:stretch/>
        </p:blipFill>
        <p:spPr>
          <a:xfrm>
            <a:off x="8412480" y="1112654"/>
            <a:ext cx="3779519" cy="5138445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CEEF31-0A36-48C7-3DE5-8D53AD5B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38" y="1012966"/>
            <a:ext cx="6900588" cy="1320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l-GR" sz="2800" b="1" dirty="0">
                <a:latin typeface="+mn-lt"/>
              </a:rPr>
              <a:t>Υποχρεώσεις Δέουσας Επιμέλειας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A8A79-A598-F750-6E26-185CF7445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38" y="1673366"/>
            <a:ext cx="8008734" cy="44188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l-GR" sz="1400" dirty="0"/>
              <a:t>Ο Δηλών </a:t>
            </a:r>
            <a:r>
              <a:rPr lang="el-GR" sz="1400" dirty="0" err="1"/>
              <a:t>Πάροχος</a:t>
            </a:r>
            <a:r>
              <a:rPr lang="el-GR" sz="1400" dirty="0"/>
              <a:t> Υπηρεσιών κρυπτοστοιχείων υποχρεούται σε διαδικασίες δέουσας επιμέλειας προκειμένου να διαπιστωθεί εάν ο πελάτης του είναι Δηλωτέο Πρόσωπο κατά τους ορισμούς της Οδηγίας.</a:t>
            </a:r>
            <a:r>
              <a:rPr lang="el-GR" sz="1400" dirty="0">
                <a:solidFill>
                  <a:srgbClr val="000000"/>
                </a:solidFill>
              </a:rPr>
              <a:t> </a:t>
            </a:r>
            <a:r>
              <a:rPr lang="el-G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Διαδικασίες δέουσας επιμέλειας, απαιτήσεις υποβολής στοιχείων και λοιποί κανόνες που αφορούν την υποβολή στοιχείων από τους </a:t>
            </a:r>
            <a:r>
              <a:rPr lang="el-GR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παρόχους</a:t>
            </a:r>
            <a:r>
              <a:rPr lang="el-GR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υπηρεσιών κρυπτοστοιχείων που προβλέπονται στην Οδηγία θα συμμορφώνονται με το Πλαίσιο Αναφοράς Κρυπτοστοιχείων του </a:t>
            </a:r>
            <a:r>
              <a:rPr lang="el-GR" sz="1400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ΟΟΣΑ (</a:t>
            </a:r>
            <a:r>
              <a:rPr lang="en-US" sz="1400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CARF</a:t>
            </a:r>
            <a:r>
              <a:rPr lang="el-GR" sz="1400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) και του Κοινού Προτύπου Αναφοράς (ΚΠΑ), όπως τροποποιήθηκε από τον ΟΟΣΑ.</a:t>
            </a:r>
            <a:r>
              <a:rPr lang="el-GR" sz="1400" dirty="0"/>
              <a:t>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l-GR" sz="1400" dirty="0"/>
              <a:t>Οι Δηλούντες </a:t>
            </a:r>
            <a:r>
              <a:rPr lang="el-GR" sz="1400" dirty="0" err="1"/>
              <a:t>Πάροχοι</a:t>
            </a:r>
            <a:r>
              <a:rPr lang="el-GR" sz="1400" dirty="0"/>
              <a:t> υποχρεούνται να προβαίνουν σε έλεγχο του εάν νομική οντότητα που είναι Δηλωτέος Χρήστης διαθέτει ένα ή περισσότερα </a:t>
            </a:r>
            <a:r>
              <a:rPr lang="el-GR" sz="1400" dirty="0" err="1"/>
              <a:t>Ελέγχοντα</a:t>
            </a:r>
            <a:r>
              <a:rPr lang="el-GR" sz="1400" dirty="0"/>
              <a:t> Πρόσωπα που είναι Δηλωτέα Πρόσωπα.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l-GR" sz="1400" dirty="0"/>
              <a:t>«</a:t>
            </a:r>
            <a:r>
              <a:rPr lang="el-GR" sz="1400" b="1" dirty="0" err="1"/>
              <a:t>Ελέγχοντα</a:t>
            </a:r>
            <a:r>
              <a:rPr lang="el-GR" sz="1400" b="1" dirty="0"/>
              <a:t> πρόσωπα</a:t>
            </a:r>
            <a:r>
              <a:rPr lang="el-GR" sz="1400" dirty="0"/>
              <a:t>»: όσα ασκούν τον τελικό έλεγχο της οντότητας, αντιστοιχία προς τον όρο του «πραγματικού δικαιούχου» της Οδηγίας (ΕΕ) 2015/849. </a:t>
            </a:r>
          </a:p>
          <a:p>
            <a:endParaRPr lang="el-GR" sz="14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2EF69-471B-E270-6F4C-76871131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0" y="6418867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8EFE211-C664-41E4-BDE6-48E6DAD0DA6E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5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53640-7ACF-E596-36B2-25392348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02089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8EFE211-C664-41E4-BDE6-48E6DAD0DA6E}" type="slidenum">
              <a:rPr lang="el-GR" smtClean="0"/>
              <a:pPr>
                <a:spcAft>
                  <a:spcPts val="600"/>
                </a:spcAft>
              </a:pPr>
              <a:t>15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B18F6-3CD3-263A-9D90-A3F50036EBE8}"/>
              </a:ext>
            </a:extLst>
          </p:cNvPr>
          <p:cNvSpPr txBox="1"/>
          <p:nvPr/>
        </p:nvSpPr>
        <p:spPr>
          <a:xfrm>
            <a:off x="477214" y="1189398"/>
            <a:ext cx="10519795" cy="5128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νέα Οδηγία (ΕΕ) 2023/2226 τέθηκε σε ισχύ στις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 Νοεμβρίου 2023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Τα μέλη της ΕΕ καλούνται να μεταφέρουν τις διατάξεις της Οδηγίας στις εθνικές τους νομοθεσίες έως τις </a:t>
            </a: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31.12.2025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και να εφαρμόσουν τις νέες διατάξεις από την </a:t>
            </a: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1η Ιανουαρίου 2026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l-G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</a:pPr>
            <a:r>
              <a:rPr lang="el-GR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Εξαιρέσεις: </a:t>
            </a:r>
            <a:endParaRPr lang="el-GR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 1.1.2028 η 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αναφορά ΑΦΜ για τις εκ των προτέρων διασυνοριακές αποφάσεις και τις εκ των προτέρων συμφωνίες </a:t>
            </a:r>
            <a:r>
              <a:rPr lang="el-G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ενδοομιλικής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τιμολόγησης, τις εκθέσεις ανά χώρα και τις δηλωτέες διασυνοριακές ρυθμίσεις 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από 1.1.2030 η αναφορά ΑΦΜ για το εισόδημα από απασχόληση, αμοιβές διοικητικών στελεχών και συντάξεις</a:t>
            </a:r>
            <a:r>
              <a:rPr lang="el-GR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60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CDC9-370A-ABB8-FBE1-358A6BD5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39" y="1853967"/>
            <a:ext cx="8208600" cy="393729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latin typeface="+mn-lt"/>
              </a:rPr>
              <a:t>Τελικές παρατηρήσεις</a:t>
            </a:r>
            <a:br>
              <a:rPr lang="el-GR" sz="3200" b="1" dirty="0">
                <a:latin typeface="+mn-lt"/>
              </a:rPr>
            </a:br>
            <a:br>
              <a:rPr lang="el-GR" sz="3200" b="1" dirty="0">
                <a:latin typeface="+mn-lt"/>
              </a:rPr>
            </a:br>
            <a:br>
              <a:rPr lang="el-GR" sz="3200" b="1" dirty="0">
                <a:latin typeface="+mn-lt"/>
              </a:rPr>
            </a:br>
            <a:endParaRPr lang="el-GR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D4E10-E4A1-7951-D395-0472A8F7D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76" y="1719743"/>
            <a:ext cx="10731694" cy="4504182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sz="1800" b="1" dirty="0"/>
              <a:t>Διαφάνεια / Σταθερότητα: </a:t>
            </a:r>
            <a:r>
              <a:rPr lang="el-GR" sz="1800" dirty="0"/>
              <a:t>ενίσχυση μακροπρόθεσμα της εμπιστοσύνης στην αγορά των κρυπτοστοιχείων/ προσέλκυση νέων χρηστών / φ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ορολογητέα έσοδα. </a:t>
            </a:r>
            <a:endParaRPr lang="el-GR" sz="1800" dirty="0"/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Κρυπτοαγορά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προσιτή και ασφαλής για επενδυτές: 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σαφές ρυθμιστικό πλαίσιο /φορολόγηση ζωτικό στοιχείο προς αυτή την κατεύθυνση</a:t>
            </a:r>
            <a:endParaRPr lang="en-US" sz="1800" dirty="0"/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sz="1800" b="1" dirty="0"/>
              <a:t>Πρόσθετα ετήσια φορολογητέα έσοδα</a:t>
            </a:r>
            <a:r>
              <a:rPr lang="en-US" sz="1800" b="1" dirty="0"/>
              <a:t> </a:t>
            </a:r>
            <a:r>
              <a:rPr lang="el-GR" sz="1800" b="1" dirty="0"/>
              <a:t>έως 2,4 δις ετησίως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Δυναμική και σύνθετη αγορά κρυπτοστοιχείων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η νέα νομοθεσία εισάγει σημαντικές προκλήσεις στην εφαρμογή του νέου πλαισίου/ απαιτεί εγρήγορση, παρακολούθηση, συνεργασία και προσαρμογή στις εξελίξεις</a:t>
            </a:r>
            <a:endParaRPr lang="el-GR" sz="18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8FD46-992C-CD01-28DE-CEE70183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850" y="6419924"/>
            <a:ext cx="867150" cy="347992"/>
          </a:xfrm>
        </p:spPr>
        <p:txBody>
          <a:bodyPr/>
          <a:lstStyle/>
          <a:p>
            <a:fld id="{E8EFE211-C664-41E4-BDE6-48E6DAD0DA6E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108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1C95-91FA-4FC0-B79C-DFA70DD24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39" y="1878676"/>
            <a:ext cx="11149335" cy="1468532"/>
          </a:xfrm>
        </p:spPr>
        <p:txBody>
          <a:bodyPr>
            <a:normAutofit/>
          </a:bodyPr>
          <a:lstStyle/>
          <a:p>
            <a:pPr algn="l"/>
            <a:r>
              <a:rPr lang="el-GR" sz="3200" b="1" dirty="0">
                <a:latin typeface="+mn-lt"/>
              </a:rPr>
              <a:t>Οι απαιτήσεις αναφοράς και διαφάνειας στις συναλλαγές κρυπτοστοιχείων/ Η νέα Οδηγία</a:t>
            </a:r>
            <a:r>
              <a:rPr lang="en-US" sz="3200" b="1" dirty="0">
                <a:latin typeface="+mn-lt"/>
              </a:rPr>
              <a:t> (EE) 2023/2226</a:t>
            </a:r>
            <a:r>
              <a:rPr lang="el-GR" sz="3200" b="1" dirty="0">
                <a:latin typeface="+mn-lt"/>
              </a:rPr>
              <a:t> (DAC 8)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B679A-D57F-4E4C-B9BF-22D8C8BDD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726" y="4104080"/>
            <a:ext cx="11340548" cy="107670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l-GR" b="1" dirty="0">
                <a:ea typeface="+mj-ea"/>
                <a:cs typeface="+mj-cs"/>
              </a:rPr>
              <a:t>Δήμητρα </a:t>
            </a:r>
            <a:r>
              <a:rPr lang="el-GR" b="1" dirty="0" err="1">
                <a:ea typeface="+mj-ea"/>
                <a:cs typeface="+mj-cs"/>
              </a:rPr>
              <a:t>Πάσσιου</a:t>
            </a:r>
            <a:endParaRPr lang="el-GR" b="1" dirty="0"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el-GR" b="1" dirty="0">
                <a:ea typeface="+mj-ea"/>
                <a:cs typeface="+mj-cs"/>
              </a:rPr>
              <a:t>Δικηγόρος</a:t>
            </a:r>
            <a:r>
              <a:rPr lang="en-US" b="1" dirty="0">
                <a:ea typeface="+mj-ea"/>
                <a:cs typeface="+mj-cs"/>
              </a:rPr>
              <a:t> LL.M.</a:t>
            </a:r>
            <a:r>
              <a:rPr lang="el-GR" b="1" dirty="0">
                <a:ea typeface="+mj-ea"/>
                <a:cs typeface="+mj-cs"/>
              </a:rPr>
              <a:t>, εταίρος</a:t>
            </a:r>
            <a:endParaRPr lang="en-US" b="1" dirty="0">
              <a:ea typeface="+mj-ea"/>
              <a:cs typeface="+mj-cs"/>
            </a:endParaRPr>
          </a:p>
          <a:p>
            <a:pPr marL="0" indent="0" algn="r">
              <a:buNone/>
            </a:pPr>
            <a:endParaRPr lang="el-GR" b="1" dirty="0"/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BA7CAB1B-DA66-8360-BAD1-A6DE4C239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83" y="5077744"/>
            <a:ext cx="2488938" cy="10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4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91556-CD4F-BC4D-58C4-75DEFD83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435" y="6419924"/>
            <a:ext cx="867150" cy="347992"/>
          </a:xfrm>
        </p:spPr>
        <p:txBody>
          <a:bodyPr/>
          <a:lstStyle/>
          <a:p>
            <a:fld id="{E8EFE211-C664-41E4-BDE6-48E6DAD0DA6E}" type="slidenum">
              <a:rPr lang="el-GR" smtClean="0"/>
              <a:t>3</a:t>
            </a:fld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32B5A-4BF7-480D-2429-1E33287B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1233822"/>
            <a:ext cx="11470577" cy="487921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spcAft>
                <a:spcPts val="1200"/>
              </a:spcAft>
              <a:buNone/>
            </a:pPr>
            <a:endParaRPr lang="el-GR" sz="1800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200000"/>
              </a:lnSpc>
              <a:spcAft>
                <a:spcPts val="1200"/>
              </a:spcAft>
              <a:buNone/>
            </a:pPr>
            <a:r>
              <a:rPr lang="el-GR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Αγορά κρυπτοστοιχείων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ταχύτατα εξελισσόμενη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κομβική θέση  στο σύγχρονο νομισματικό σύστημα. Ιδιαίτερη αγορά προϊόντων και υπηρεσιών που διεξάγεται κυρίως εκτός του παραδοσιακού χρηματοπιστωτικού συστήματος (βάσει στοιχείων έτους 2022, έχει ξεπεράσει τα 2 τρις ευρώ σε μέγεθος).  </a:t>
            </a: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1200"/>
              </a:spcAft>
              <a:buNone/>
            </a:pPr>
            <a:r>
              <a:rPr lang="el-GR" sz="1800" b="1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Συναλλαγές κρυπτοστοιχείων</a:t>
            </a:r>
            <a:r>
              <a:rPr lang="el-GR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ανωνυμία/ μη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συμμετοχή πιστωτικών ιδρυμάτων ή άλλης κεντρικής αρχής    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οικονομική αστάθεια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χειραγώγηση της αγοράς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οικονομικό έγκλημα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</a:t>
            </a: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νάγκη θέσπισης ενιαίου κανονιστικού πλαισίου που να εποπτεύει την αγορά των κρυπτοστοιχείων    βελτίωση της διαφάνειας    μείωση της φορολογικής απάτης και της φοροδιαφυγής</a:t>
            </a:r>
            <a:endParaRPr lang="el-GR" dirty="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F6AF812C-D82B-A65B-568E-6F47B98440CC}"/>
              </a:ext>
            </a:extLst>
          </p:cNvPr>
          <p:cNvSpPr/>
          <p:nvPr/>
        </p:nvSpPr>
        <p:spPr>
          <a:xfrm>
            <a:off x="10386712" y="4137170"/>
            <a:ext cx="234892" cy="1677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810304E1-CEBD-7F93-D7B4-8505CF377B77}"/>
              </a:ext>
            </a:extLst>
          </p:cNvPr>
          <p:cNvSpPr/>
          <p:nvPr/>
        </p:nvSpPr>
        <p:spPr>
          <a:xfrm>
            <a:off x="6096000" y="4695038"/>
            <a:ext cx="234892" cy="1677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A2CADF95-3A81-C8BE-2D6A-762557101717}"/>
              </a:ext>
            </a:extLst>
          </p:cNvPr>
          <p:cNvSpPr/>
          <p:nvPr/>
        </p:nvSpPr>
        <p:spPr>
          <a:xfrm>
            <a:off x="1357618" y="4695038"/>
            <a:ext cx="234892" cy="1677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4C0D8D7-D7D8-4CBB-F80F-915E874988E7}"/>
              </a:ext>
            </a:extLst>
          </p:cNvPr>
          <p:cNvSpPr/>
          <p:nvPr/>
        </p:nvSpPr>
        <p:spPr>
          <a:xfrm>
            <a:off x="7481582" y="5199776"/>
            <a:ext cx="234892" cy="1677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50136CF-57AA-CC04-D42C-3C601F4E568C}"/>
              </a:ext>
            </a:extLst>
          </p:cNvPr>
          <p:cNvSpPr/>
          <p:nvPr/>
        </p:nvSpPr>
        <p:spPr>
          <a:xfrm>
            <a:off x="4676863" y="5199776"/>
            <a:ext cx="234892" cy="1677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3EA964B-75B6-A190-D52B-826026FCE278}"/>
              </a:ext>
            </a:extLst>
          </p:cNvPr>
          <p:cNvSpPr/>
          <p:nvPr/>
        </p:nvSpPr>
        <p:spPr>
          <a:xfrm flipV="1">
            <a:off x="5318620" y="2306971"/>
            <a:ext cx="234892" cy="2097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154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D513D-D392-E319-FE2F-09412C044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41572"/>
            <a:ext cx="10899473" cy="4924336"/>
          </a:xfrm>
        </p:spPr>
        <p:txBody>
          <a:bodyPr numCol="1">
            <a:normAutofit lnSpcReduction="10000"/>
          </a:bodyPr>
          <a:lstStyle/>
          <a:p>
            <a:pPr marL="0" indent="0" algn="just">
              <a:buNone/>
            </a:pPr>
            <a:r>
              <a:rPr lang="el-GR" sz="1800" b="1" u="sng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Διεθνείς πρωτοβουλίες για τη δημιουργία κατάλληλου εποπτικού </a:t>
            </a:r>
            <a:r>
              <a:rPr lang="el-GR" sz="1800" b="1" u="sng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πλασίου</a:t>
            </a:r>
            <a:r>
              <a:rPr lang="el-GR" sz="1800" b="1" u="sng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l-GR" sz="18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l-GR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Συμβούλιο Χρηματοπιστωτικής Σταθερότητας </a:t>
            </a:r>
            <a:r>
              <a:rPr lang="el-GR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FSB</a:t>
            </a:r>
            <a:r>
              <a:rPr lang="el-GR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Financial Stability Board</a:t>
            </a:r>
            <a:r>
              <a:rPr lang="el-GR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): έκδοση ενιαίου ρυθμιστικού πλαισίου για τα </a:t>
            </a:r>
            <a:r>
              <a:rPr lang="el-GR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κρυπτοστοιχεία</a:t>
            </a: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l-GR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Ιούνιος 2023), </a:t>
            </a:r>
            <a:endParaRPr lang="el-GR" sz="18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l-GR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Επιτροπή της Βασιλείας: </a:t>
            </a:r>
            <a:r>
              <a:rPr lang="el-GR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έκδοση προτύπων για την έκθεση των πιστωτικών  ιδρυμάτων σε </a:t>
            </a:r>
            <a:r>
              <a:rPr lang="el-GR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κρυπτοστοιχεία</a:t>
            </a:r>
            <a:r>
              <a:rPr lang="el-GR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l-GR" sz="1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</a:t>
            </a:r>
            <a:r>
              <a:rPr lang="el-GR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εκέμβριος 2022),</a:t>
            </a:r>
          </a:p>
          <a:p>
            <a:pPr algn="just"/>
            <a:r>
              <a:rPr lang="el-GR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Ευρωπαϊκή Αρχή Τραπεζών (ΕΑΤ/ΕΒΑ)</a:t>
            </a:r>
            <a:r>
              <a:rPr lang="el-GR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έκδοση </a:t>
            </a:r>
            <a:r>
              <a:rPr lang="el-GR" sz="1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</a:t>
            </a:r>
            <a:r>
              <a:rPr lang="el-GR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επίσημων κατευθυντήριων αρχών σε οντότητες που εμπλέκονται σε δραστηριότητες εντός του πεδίου εφαρμογής του Κανονισμού</a:t>
            </a: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(ΕΕ) 2023/1114 (Ιούλιος 2023) </a:t>
            </a: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200000"/>
              </a:lnSpc>
              <a:spcAft>
                <a:spcPts val="1000"/>
              </a:spcAft>
              <a:buNone/>
            </a:pPr>
            <a:r>
              <a:rPr lang="el-GR" sz="18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Νομοθετικές π</a:t>
            </a:r>
            <a:r>
              <a:rPr lang="el-GR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ρωτοβουλίες ΕΕ </a:t>
            </a:r>
            <a:endParaRPr lang="el-GR" sz="1800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Κανονισμός (ΕΕ) 2023/1114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Regulation establishing a European framework for Markets in Crypto assets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MiC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Α) </a:t>
            </a:r>
            <a:r>
              <a:rPr lang="el-G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16 Μαΐου 2023.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ποτελεί το εναρμονισμένο κανονιστικό πλαίσιο για τα </a:t>
            </a:r>
            <a:r>
              <a:rPr lang="el-G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κρυπτοστοιχεία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τους εκδότες κρυπτοστοιχείων και τους </a:t>
            </a:r>
            <a:r>
              <a:rPr lang="el-G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παρόχους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υπηρεσιών κρυπτοστοιχείων</a:t>
            </a: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Στόχοι: Π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ροστασία των επενδυτών / Διαφύλαξη της χρηματοπιστωτικής σταθερότητας. </a:t>
            </a: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l-GR" sz="1800" b="1" dirty="0">
                <a:latin typeface="Calibri" panose="020F0502020204030204" pitchFamily="34" charset="0"/>
              </a:rPr>
              <a:t>Οδηγία (ΕΕ) 2023/2226 ΣΕ </a:t>
            </a:r>
            <a:r>
              <a:rPr lang="el-GR" sz="1800" dirty="0">
                <a:latin typeface="Calibri" panose="020F0502020204030204" pitchFamily="34" charset="0"/>
              </a:rPr>
              <a:t>για την τροποποίηση της Οδηγίας 2011/16/ΕΕ (</a:t>
            </a:r>
            <a:r>
              <a:rPr lang="el-GR" sz="1800" i="1" dirty="0">
                <a:latin typeface="Calibri" panose="020F0502020204030204" pitchFamily="34" charset="0"/>
              </a:rPr>
              <a:t>17 Οκτωβρίου 2023). </a:t>
            </a:r>
            <a:r>
              <a:rPr lang="el-G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ιευρύνει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το πεδίο εφαρμογής της Οδηγίας 2011/16/ΕΕ στον τομέα της </a:t>
            </a:r>
            <a:r>
              <a:rPr lang="el-G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κρυπτοοικονομίας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l-GR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Εισάγει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σειρά άλλων ρυθμίσεων για την ενίσχυση του υφιστάμενου νομικού πλαισίου και την επέκταση της διοικητικής συνεργασίας των κρατών μελών στον τομέα της φορολογίας. </a:t>
            </a: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i="1" dirty="0">
              <a:latin typeface="+mj-lt"/>
            </a:endParaRPr>
          </a:p>
          <a:p>
            <a:pPr marL="0" indent="0">
              <a:buNone/>
            </a:pPr>
            <a:endParaRPr lang="el-GR" sz="20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73D5E-3D6C-DCB9-8BBE-F3F6A99C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380" y="6419924"/>
            <a:ext cx="867150" cy="347992"/>
          </a:xfrm>
        </p:spPr>
        <p:txBody>
          <a:bodyPr/>
          <a:lstStyle/>
          <a:p>
            <a:fld id="{E8EFE211-C664-41E4-BDE6-48E6DAD0DA6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463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338BF-4C17-9F39-BF52-198C6D2A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7" y="1179151"/>
            <a:ext cx="3647909" cy="446388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+mn-lt"/>
              </a:rPr>
              <a:t>Κα</a:t>
            </a:r>
            <a:r>
              <a:rPr lang="en-US" sz="3200" b="1" dirty="0" err="1">
                <a:latin typeface="+mn-lt"/>
              </a:rPr>
              <a:t>νονισμός</a:t>
            </a:r>
            <a:r>
              <a:rPr lang="en-US" sz="3200" b="1" dirty="0">
                <a:latin typeface="+mn-lt"/>
              </a:rPr>
              <a:t> (ΕΕ) 2023/1114 (Regulation establishing a European framework for Markets in Crypto assets (</a:t>
            </a:r>
            <a:r>
              <a:rPr lang="en-US" sz="3200" b="1" dirty="0" err="1">
                <a:latin typeface="+mn-lt"/>
              </a:rPr>
              <a:t>MiCΑ</a:t>
            </a:r>
            <a:r>
              <a:rPr lang="en-US" sz="3200" b="1" dirty="0">
                <a:latin typeface="+mn-lt"/>
              </a:rPr>
              <a:t>): </a:t>
            </a:r>
            <a:br>
              <a:rPr lang="el-GR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FC3E6-88AC-4E2B-6B65-86815CEB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60" y="6385311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8EFE211-C664-41E4-BDE6-48E6DAD0DA6E}" type="slidenum">
              <a:rPr lang="el-GR" smtClean="0"/>
              <a:pPr>
                <a:spcAft>
                  <a:spcPts val="600"/>
                </a:spcAft>
              </a:pPr>
              <a:t>5</a:t>
            </a:fld>
            <a:endParaRPr lang="el-GR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40D6618-49EF-18B2-8A59-9E2E7BD8B7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887234"/>
              </p:ext>
            </p:extLst>
          </p:nvPr>
        </p:nvGraphicFramePr>
        <p:xfrm>
          <a:off x="4207782" y="1241571"/>
          <a:ext cx="7644584" cy="4799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85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3A9F0-55B8-45FD-B612-CA7D5FF8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9" y="1179151"/>
            <a:ext cx="3994154" cy="4463889"/>
          </a:xfrm>
        </p:spPr>
        <p:txBody>
          <a:bodyPr anchor="ctr">
            <a:normAutofit/>
          </a:bodyPr>
          <a:lstStyle/>
          <a:p>
            <a:r>
              <a:rPr lang="el-GR" sz="3200" b="1" dirty="0">
                <a:latin typeface="+mn-lt"/>
              </a:rPr>
              <a:t>Οι κύριες κατηγορίες κρυπτοστοιχείων</a:t>
            </a:r>
            <a:br>
              <a:rPr lang="el-GR" sz="3200" b="1" dirty="0">
                <a:latin typeface="+mn-lt"/>
              </a:rPr>
            </a:br>
            <a:r>
              <a:rPr lang="el-GR" sz="3200" b="1" dirty="0">
                <a:latin typeface="+mn-lt"/>
              </a:rPr>
              <a:t>βάσει </a:t>
            </a:r>
            <a:r>
              <a:rPr lang="en-US" sz="3200" b="1" dirty="0" err="1">
                <a:latin typeface="+mn-lt"/>
              </a:rPr>
              <a:t>MiCA</a:t>
            </a:r>
            <a:r>
              <a:rPr lang="el-GR" sz="3200" b="1" dirty="0">
                <a:latin typeface="+mn-lt"/>
              </a:rPr>
              <a:t> </a:t>
            </a:r>
            <a:br>
              <a:rPr lang="el-GR" sz="3200" b="1" dirty="0">
                <a:latin typeface="+mn-lt"/>
              </a:rPr>
            </a:br>
            <a:endParaRPr lang="el-GR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2C28B-85EB-8BD1-7BAE-84CC3B4FD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0" y="1018903"/>
            <a:ext cx="6663264" cy="5387584"/>
          </a:xfrm>
        </p:spPr>
        <p:txBody>
          <a:bodyPr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l-GR" sz="1800" dirty="0"/>
              <a:t>Τα ψηφιακά κέρματα (μάρκα ηλεκτρονικού χρήματος): επιδιώκουν τη διατήρηση σταθερής αξίας με αναφορά σε ένα μόνο επίσημο νόμισμα.</a:t>
            </a:r>
            <a:endParaRPr lang="en-US" sz="18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el-GR" sz="1800" dirty="0"/>
              <a:t> </a:t>
            </a:r>
          </a:p>
          <a:p>
            <a:pPr algn="just">
              <a:lnSpc>
                <a:spcPct val="110000"/>
              </a:lnSpc>
            </a:pPr>
            <a:r>
              <a:rPr lang="el-GR" sz="1800" dirty="0"/>
              <a:t>Τα ψηφιακά κέρματα (μάρκες) με αναφορά σε περιουσιακά στοιχεία: επιδιώκουν τη διατήρηση σταθερής αξίας με αναφορά σε άλλη αξία ή δικαίωμα συμπεριλαμβανομένου ενός ή περισσότερων επίσημων νομισμάτων</a:t>
            </a:r>
            <a:endParaRPr lang="en-US" sz="1800" dirty="0"/>
          </a:p>
          <a:p>
            <a:pPr marL="0" indent="0" algn="just">
              <a:lnSpc>
                <a:spcPct val="110000"/>
              </a:lnSpc>
              <a:buNone/>
            </a:pPr>
            <a:endParaRPr lang="el-GR" sz="1800" dirty="0"/>
          </a:p>
          <a:p>
            <a:pPr algn="just">
              <a:lnSpc>
                <a:spcPct val="110000"/>
              </a:lnSpc>
            </a:pPr>
            <a:r>
              <a:rPr lang="el-GR" sz="1800" dirty="0"/>
              <a:t>Γενική κατηγορία κρυπτοστοιχείων: ό,τι δεν εμπίπτει στις πιο πάνω κατηγορίες. Εντάσσονται και τα συναλλακτικά </a:t>
            </a:r>
            <a:r>
              <a:rPr lang="el-GR" sz="1800" dirty="0" err="1"/>
              <a:t>κρυπτοστοιχεία</a:t>
            </a:r>
            <a:r>
              <a:rPr lang="el-GR" sz="1800" dirty="0"/>
              <a:t>, που προορίζονται για την παροχή πρόσβασης σε προϊόν ή υπηρεσία παρεχόμενη από τον εκδότη τους. </a:t>
            </a:r>
          </a:p>
          <a:p>
            <a:pPr algn="just">
              <a:lnSpc>
                <a:spcPct val="110000"/>
              </a:lnSpc>
            </a:pPr>
            <a:endParaRPr lang="el-G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FA6C3-10C8-E736-40D1-6BAA9956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531" y="6406487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8EFE211-C664-41E4-BDE6-48E6DAD0DA6E}" type="slidenum">
              <a:rPr lang="el-GR" smtClean="0"/>
              <a:pPr>
                <a:spcAft>
                  <a:spcPts val="600"/>
                </a:spcAft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10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FB0B9-9BE1-5A42-F671-2028863C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442" y="1109145"/>
            <a:ext cx="6932492" cy="50735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l-GR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l-GR" sz="20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EA21D-E5D9-28EB-0E31-710D9B51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880" y="6443938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8EFE211-C664-41E4-BDE6-48E6DAD0DA6E}" type="slidenum">
              <a:rPr lang="el-GR" smtClean="0"/>
              <a:pPr>
                <a:spcAft>
                  <a:spcPts val="600"/>
                </a:spcAft>
              </a:pPr>
              <a:t>7</a:t>
            </a:fld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11C01-EE7E-6CEE-6B46-93A6954B08E5}"/>
              </a:ext>
            </a:extLst>
          </p:cNvPr>
          <p:cNvSpPr txBox="1"/>
          <p:nvPr/>
        </p:nvSpPr>
        <p:spPr>
          <a:xfrm>
            <a:off x="3688487" y="1163457"/>
            <a:ext cx="8433732" cy="486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rgbClr val="1E1E1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Δ</a:t>
            </a:r>
            <a:r>
              <a:rPr lang="el-GR" sz="1400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ιευρύνει το πεδίο της ΟΔΣ στις συναλλαγές σε </a:t>
            </a:r>
            <a:r>
              <a:rPr lang="el-GR" sz="1400" dirty="0" err="1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κρυπτοστοιχεία</a:t>
            </a:r>
            <a:r>
              <a:rPr lang="el-GR" sz="1400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και </a:t>
            </a:r>
            <a:endParaRPr lang="el-GR" sz="14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rgbClr val="1E1E1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Τ</a:t>
            </a:r>
            <a:r>
              <a:rPr lang="el-GR" sz="1400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ροποποιεί σειρά άλλων διατάξεων της υφιστάμενης ΟΔΣ: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l-GR" sz="1400" i="1" dirty="0">
                <a:solidFill>
                  <a:srgbClr val="1E1E1F"/>
                </a:solidFill>
                <a:ea typeface="Times New Roman" panose="02020603050405020304" pitchFamily="18" charset="0"/>
              </a:rPr>
              <a:t>ε</a:t>
            </a:r>
            <a:r>
              <a:rPr lang="el-GR" sz="1400" i="1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πεκτείνει τους κανόνες ανταλλαγής πληροφοριών στο </a:t>
            </a:r>
            <a:r>
              <a:rPr lang="el-GR" sz="1400" i="1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ηλεκτρονικό χρήμα, </a:t>
            </a:r>
            <a:r>
              <a:rPr lang="el-GR" sz="1400" i="1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στα μερίσματα εκτός θεματοφυλακής και σε άλλα συναφή εισοδήματα</a:t>
            </a:r>
            <a:r>
              <a:rPr lang="el-GR" sz="1400" i="1" dirty="0">
                <a:solidFill>
                  <a:srgbClr val="1E1E1F"/>
                </a:solidFill>
                <a:ea typeface="Times New Roman" panose="02020603050405020304" pitchFamily="18" charset="0"/>
              </a:rPr>
              <a:t> </a:t>
            </a:r>
            <a:r>
              <a:rPr lang="el-GR" sz="1400" i="1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και στις εκ των προτέρων διασυνοριακές αποφάσεις για φυσικά πρόσωπα υψηλής καθαρής αξίας, 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l-GR" sz="1400" i="1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τροποποιεί το ΚΠΑ και απαιτεί την αναφορά επιπλέον πληροφοριών (</a:t>
            </a:r>
            <a:r>
              <a:rPr lang="el-GR" sz="1400" i="1" dirty="0" err="1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ελέγχοντα</a:t>
            </a:r>
            <a:r>
              <a:rPr lang="el-GR" sz="1400" i="1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 πρόσωπα οντοτήτων </a:t>
            </a:r>
            <a:r>
              <a:rPr lang="el-GR" sz="1400" i="1" dirty="0" err="1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κλπ</a:t>
            </a:r>
            <a:r>
              <a:rPr lang="el-GR" sz="1400" i="1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),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l-GR" sz="1400" i="1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τροποποιεί την Οδηγία </a:t>
            </a:r>
            <a:r>
              <a:rPr lang="el-GR" sz="1400" i="1" dirty="0">
                <a:effectLst/>
                <a:ea typeface="Times New Roman" panose="02020603050405020304" pitchFamily="18" charset="0"/>
              </a:rPr>
              <a:t>(ΕΕ) 2018/822/ΕΣ (</a:t>
            </a:r>
            <a:r>
              <a:rPr lang="en-US" sz="1400" i="1" dirty="0">
                <a:effectLst/>
                <a:ea typeface="Times New Roman" panose="02020603050405020304" pitchFamily="18" charset="0"/>
              </a:rPr>
              <a:t>DAC</a:t>
            </a:r>
            <a:r>
              <a:rPr lang="el-GR" sz="1400" i="1" dirty="0">
                <a:effectLst/>
                <a:ea typeface="Times New Roman" panose="02020603050405020304" pitchFamily="18" charset="0"/>
              </a:rPr>
              <a:t>6) για τις δηλωτέες διασυνοριακές συναλλαγές βάσε</a:t>
            </a:r>
            <a:r>
              <a:rPr lang="el-GR" sz="1400" i="1" dirty="0">
                <a:ea typeface="Times New Roman" panose="02020603050405020304" pitchFamily="18" charset="0"/>
              </a:rPr>
              <a:t>ι της απόφασης </a:t>
            </a:r>
            <a:r>
              <a:rPr lang="el-GR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του ΔΕΕ (</a:t>
            </a:r>
            <a:r>
              <a:rPr lang="en-US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</a:t>
            </a:r>
            <a:r>
              <a:rPr lang="el-GR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-694/20), 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l-GR" sz="1400" i="1" dirty="0">
                <a:solidFill>
                  <a:srgbClr val="000000"/>
                </a:solidFill>
                <a:ea typeface="Times New Roman" panose="02020603050405020304" pitchFamily="18" charset="0"/>
              </a:rPr>
              <a:t>π</a:t>
            </a:r>
            <a:r>
              <a:rPr lang="el-GR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ροβλέπει δυνατότητα χρήσης πληροφοριών από τα κράτη μέλη για σκοπούς ΦΠΑ, άλλων έμμεσων φόρων, τελωνιακών δασμών, ξεπλύματος χρήματος </a:t>
            </a:r>
            <a:r>
              <a:rPr lang="el-GR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κλπ</a:t>
            </a:r>
            <a:r>
              <a:rPr lang="el-GR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ή για τον εντοπισμό παραβίασης ή καταστρατήγησης περιοριστικών μέτρων που έχουν ληφθεί από την ΕΕ,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l-GR" sz="1400" i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προβλέπει </a:t>
            </a:r>
            <a:r>
              <a:rPr lang="el-GR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ελάχιστη περίοδο πέντε (5) ετών για την διατήρηση των πληροφοριών που λαμβάνονται από τα κράτη μέλη, </a:t>
            </a:r>
            <a:endParaRPr lang="el-GR" sz="1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l-GR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εισάγει υποχρέωση αναφοράς ΑΦΜ </a:t>
            </a:r>
            <a:r>
              <a:rPr lang="el-GR" sz="1400" i="1" dirty="0">
                <a:solidFill>
                  <a:srgbClr val="000000"/>
                </a:solidFill>
                <a:ea typeface="Times New Roman" panose="02020603050405020304" pitchFamily="18" charset="0"/>
              </a:rPr>
              <a:t>για </a:t>
            </a:r>
            <a:r>
              <a:rPr lang="el-GR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τις εκ των προτέρων διασυνοριακές αποφάσεις και τις εκ των προτέρων συμφωνίες </a:t>
            </a:r>
            <a:r>
              <a:rPr lang="el-GR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ενδοομιλικής</a:t>
            </a:r>
            <a:r>
              <a:rPr lang="el-GR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τιμολόγησης, τις εκθέσεις ανά χώρα και τις δηλωτέες διασυνοριακές ρυθμίσεις </a:t>
            </a:r>
            <a:r>
              <a:rPr lang="el-GR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κλπ</a:t>
            </a:r>
            <a:r>
              <a:rPr lang="el-GR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l-GR" sz="14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8A0349-992A-80F2-56EA-6317CC7947A8}"/>
              </a:ext>
            </a:extLst>
          </p:cNvPr>
          <p:cNvSpPr txBox="1">
            <a:spLocks/>
          </p:cNvSpPr>
          <p:nvPr/>
        </p:nvSpPr>
        <p:spPr>
          <a:xfrm>
            <a:off x="1806683" y="1116927"/>
            <a:ext cx="3763608" cy="473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l-GR" sz="2800" b="1" dirty="0"/>
            </a:br>
            <a:endParaRPr lang="el-GR" sz="28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98AF25-7D5D-7ADB-679B-7D393C47BFD7}"/>
              </a:ext>
            </a:extLst>
          </p:cNvPr>
          <p:cNvSpPr txBox="1">
            <a:spLocks/>
          </p:cNvSpPr>
          <p:nvPr/>
        </p:nvSpPr>
        <p:spPr>
          <a:xfrm>
            <a:off x="623834" y="1109145"/>
            <a:ext cx="7286984" cy="586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l-GR" sz="2800" b="1"/>
            </a:br>
            <a:endParaRPr lang="el-GR" sz="2800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E4DDB06-DE8E-3D20-DC6B-E59764DA8E57}"/>
              </a:ext>
            </a:extLst>
          </p:cNvPr>
          <p:cNvSpPr txBox="1">
            <a:spLocks/>
          </p:cNvSpPr>
          <p:nvPr/>
        </p:nvSpPr>
        <p:spPr>
          <a:xfrm>
            <a:off x="623833" y="1109145"/>
            <a:ext cx="7580599" cy="481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l-GR" sz="2800" b="1"/>
            </a:br>
            <a:endParaRPr lang="el-GR" sz="2800" b="1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F4F993-E0F8-FE90-27B7-7DD76E2BA046}"/>
              </a:ext>
            </a:extLst>
          </p:cNvPr>
          <p:cNvSpPr txBox="1">
            <a:spLocks/>
          </p:cNvSpPr>
          <p:nvPr/>
        </p:nvSpPr>
        <p:spPr>
          <a:xfrm>
            <a:off x="3699545" y="1261545"/>
            <a:ext cx="7772789" cy="5073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l-GR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l-GR" sz="2000" dirty="0">
              <a:latin typeface="+mj-lt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F1AB8F-BA25-109C-C203-091A416E13FE}"/>
              </a:ext>
            </a:extLst>
          </p:cNvPr>
          <p:cNvSpPr txBox="1">
            <a:spLocks/>
          </p:cNvSpPr>
          <p:nvPr/>
        </p:nvSpPr>
        <p:spPr>
          <a:xfrm rot="17604040">
            <a:off x="4692242" y="1413945"/>
            <a:ext cx="6932492" cy="5073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l-GR" sz="200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l-GR" sz="2000" dirty="0">
              <a:latin typeface="+mj-lt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1291FB43-F594-C72E-E91B-6D3A7BCB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1261545"/>
            <a:ext cx="3436614" cy="35453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3200" b="1" dirty="0">
                <a:effectLst/>
                <a:latin typeface="+mn-lt"/>
                <a:ea typeface="Times New Roman" panose="02020603050405020304" pitchFamily="18" charset="0"/>
              </a:rPr>
              <a:t>Η νέα Οδηγία (ΕΕ) 2023/2226 του Συμβουλίου για την τροποποίηση της Οδηγίας 2011/16/ΕΕ </a:t>
            </a:r>
            <a:r>
              <a:rPr lang="en-US" sz="3200" b="1" dirty="0">
                <a:effectLst/>
                <a:latin typeface="+mn-lt"/>
                <a:ea typeface="Times New Roman" panose="02020603050405020304" pitchFamily="18" charset="0"/>
              </a:rPr>
              <a:t>(DAC8)</a:t>
            </a:r>
            <a:endParaRPr lang="el-G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802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978FC-5D02-A13A-92C0-4AFFC983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8EFE211-C664-41E4-BDE6-48E6DAD0DA6E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l-GR">
              <a:solidFill>
                <a:srgbClr val="FFFFF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59CA5EF-1E61-1177-E210-D502D42F1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739976"/>
              </p:ext>
            </p:extLst>
          </p:nvPr>
        </p:nvGraphicFramePr>
        <p:xfrm>
          <a:off x="3784736" y="1306287"/>
          <a:ext cx="8294054" cy="491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D5D963D-DFDE-419F-3851-71DD10C74697}"/>
              </a:ext>
            </a:extLst>
          </p:cNvPr>
          <p:cNvSpPr txBox="1"/>
          <p:nvPr/>
        </p:nvSpPr>
        <p:spPr>
          <a:xfrm>
            <a:off x="327171" y="2038525"/>
            <a:ext cx="38421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Υ</a:t>
            </a:r>
            <a:r>
              <a:rPr lang="el-GR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ποχρεώσεις βάσει της </a:t>
            </a: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DAC</a:t>
            </a:r>
            <a:r>
              <a:rPr lang="el-GR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8 για την </a:t>
            </a:r>
            <a:r>
              <a:rPr lang="el-GR" sz="3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κρυπτοοικονομία</a:t>
            </a:r>
            <a:endParaRPr lang="el-GR" sz="32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290ED50-F0E2-9F2E-83AA-71F7AABA546D}"/>
              </a:ext>
            </a:extLst>
          </p:cNvPr>
          <p:cNvSpPr txBox="1">
            <a:spLocks/>
          </p:cNvSpPr>
          <p:nvPr/>
        </p:nvSpPr>
        <p:spPr>
          <a:xfrm>
            <a:off x="11508661" y="637022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8EFE211-C664-41E4-BDE6-48E6DAD0DA6E}" type="slidenum">
              <a:rPr lang="el-GR" smtClean="0"/>
              <a:pPr>
                <a:spcAft>
                  <a:spcPts val="600"/>
                </a:spcAft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197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D2775-1D82-29AA-084D-9EC54116A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0" y="1182848"/>
            <a:ext cx="10942600" cy="5223639"/>
          </a:xfrm>
        </p:spPr>
        <p:txBody>
          <a:bodyPr numCol="1">
            <a:normAutofit fontScale="92500" lnSpcReduction="20000"/>
          </a:bodyPr>
          <a:lstStyle/>
          <a:p>
            <a:pPr marL="0" indent="0" algn="ctr">
              <a:lnSpc>
                <a:spcPct val="200000"/>
              </a:lnSpc>
              <a:spcAft>
                <a:spcPts val="1000"/>
              </a:spcAft>
              <a:buNone/>
            </a:pPr>
            <a:r>
              <a:rPr lang="el-GR" sz="2600" b="1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Δηλούντες </a:t>
            </a:r>
            <a:r>
              <a:rPr lang="el-GR" sz="2600" b="1" dirty="0" err="1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Πάροχοι</a:t>
            </a:r>
            <a:r>
              <a:rPr lang="el-GR" sz="2600" b="1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Υπηρεσιών Κρυπτοστοιχείων</a:t>
            </a:r>
            <a:endParaRPr lang="el-GR" sz="26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200000"/>
              </a:lnSpc>
              <a:spcAft>
                <a:spcPts val="1000"/>
              </a:spcAft>
              <a:buNone/>
            </a:pPr>
            <a:r>
              <a:rPr lang="el-GR" sz="1600" b="1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Η</a:t>
            </a:r>
            <a:r>
              <a:rPr lang="el-GR" sz="1600" b="1" dirty="0">
                <a:solidFill>
                  <a:srgbClr val="1E1E1F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500" b="1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Οδηγία τυποποιεί δυο (2) κατηγορίες οντοτήτων που υποχρεούνται να γνωστοποιούν πληροφορίες στις αρμόδιες αρχές:</a:t>
            </a:r>
            <a:endParaRPr lang="el-GR" sz="15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l-GR" sz="1500" b="1" i="1" dirty="0" err="1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Πάροχοι</a:t>
            </a:r>
            <a:r>
              <a:rPr lang="el-GR" sz="1500" b="1" i="1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Υπηρεσιών Κρυπτοστοιχείων</a:t>
            </a:r>
            <a:r>
              <a:rPr lang="el-GR" sz="1500" b="1" dirty="0">
                <a:solidFill>
                  <a:srgbClr val="1E1E1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l-GR" sz="1500" dirty="0">
                <a:solidFill>
                  <a:srgbClr val="1E1E1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νομικές οντότητες που έχουν </a:t>
            </a:r>
            <a:r>
              <a:rPr lang="el-GR" sz="1500" dirty="0" err="1">
                <a:solidFill>
                  <a:srgbClr val="1E1E1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αδειοδοτηθεί</a:t>
            </a:r>
            <a:r>
              <a:rPr lang="el-GR" sz="1500" dirty="0">
                <a:solidFill>
                  <a:srgbClr val="1E1E1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και εποπτεύονται δυνάμει του Κανονισμού </a:t>
            </a:r>
            <a:r>
              <a:rPr lang="el-GR" sz="1500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με αντικείμενο δραστηριότητας την παροχή υπηρεσιών κρυπτοστοιχείων σύμφωνα με τους όρους που ορίζει ο Κανονισμός. Τηρείται Μητρώο (</a:t>
            </a:r>
            <a:r>
              <a:rPr lang="el-GR" sz="1500" dirty="0" err="1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αδειοδοτημένων</a:t>
            </a:r>
            <a:r>
              <a:rPr lang="el-GR" sz="1500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500" dirty="0" err="1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παρόχων</a:t>
            </a:r>
            <a:r>
              <a:rPr lang="el-GR" sz="1500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 από την Ευρωπαϊκή Αρχή Κινητών Αξιών και Αγορών (</a:t>
            </a:r>
            <a:r>
              <a:rPr lang="en-US" sz="1500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ESMA</a:t>
            </a:r>
            <a:r>
              <a:rPr lang="el-GR" sz="1500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 . Γνωστοποίηση των πληροφοριών </a:t>
            </a:r>
            <a:r>
              <a:rPr lang="el-GR" sz="1500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στις αρμόδιες αρχές του κράτους μέλους, όπου ο </a:t>
            </a:r>
            <a:r>
              <a:rPr lang="el-GR" sz="1500" dirty="0" err="1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πάροχος</a:t>
            </a:r>
            <a:r>
              <a:rPr lang="el-GR" sz="1500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 έλαβε άδεια παροχής υπηρεσιών. </a:t>
            </a:r>
            <a:endParaRPr lang="el-GR" sz="1500" dirty="0">
              <a:solidFill>
                <a:srgbClr val="1E1E1F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l-GR" sz="1500" b="1" i="1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Φορείς εκμετάλλευσης κρυπτοστοιχείων</a:t>
            </a:r>
            <a:r>
              <a:rPr lang="el-GR" sz="1500" b="1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l-GR" sz="1500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οντότητες που παρέχουν υπηρεσίες κρυπτοστοιχείων εκτός πεδίου εφαρμογής του Κανονισμού (έδρα εκτός ΕΕ). Εντάσσονται στο πεδίο εφαρμογής της Οδηγίας, εφόσον παρέχουν υπηρεσίες σε κατοίκους ΕΕ. </a:t>
            </a:r>
            <a:r>
              <a:rPr lang="el-GR" sz="1500" b="1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Κρίσιμο στοιχείο η φορολογική κατοικία των χρηστών κρυπτοστοιχείων και όχι ο τόπος εγκατάστασης των </a:t>
            </a:r>
            <a:r>
              <a:rPr lang="el-GR" sz="1500" b="1" dirty="0" err="1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παρόχων</a:t>
            </a:r>
            <a:r>
              <a:rPr lang="el-GR" sz="1500" dirty="0">
                <a:solidFill>
                  <a:srgbClr val="1E1E1F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l-GR" sz="1500" dirty="0">
                <a:solidFill>
                  <a:srgbClr val="1E1E1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Γνωστοποίηση των πληροφοριών στις αρχές του κράτους μέλους όπου ο φορέας έχει καταχωρηθεί βάσει της διαδικασίας που προβλέπεται στην Οδηγία. </a:t>
            </a:r>
            <a:endParaRPr lang="el-GR" sz="15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endParaRPr lang="el-GR" sz="15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endParaRPr lang="el-GR" sz="20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F2A0A-E679-41AA-D7FD-F16B7DA3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602" y="6412174"/>
            <a:ext cx="867150" cy="347992"/>
          </a:xfrm>
        </p:spPr>
        <p:txBody>
          <a:bodyPr/>
          <a:lstStyle/>
          <a:p>
            <a:fld id="{E8EFE211-C664-41E4-BDE6-48E6DAD0DA6E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817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1561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Οι απαιτήσεις αναφοράς και διαφάνειας στις συναλλαγές κρυπτοστοιχείων/ Η νέα Οδηγία (EE) 2023/2226 (DAC 8)</vt:lpstr>
      <vt:lpstr>PowerPoint Presentation</vt:lpstr>
      <vt:lpstr>PowerPoint Presentation</vt:lpstr>
      <vt:lpstr>Κανονισμός (ΕΕ) 2023/1114 (Regulation establishing a European framework for Markets in Crypto assets (MiCΑ):  </vt:lpstr>
      <vt:lpstr>Οι κύριες κατηγορίες κρυπτοστοιχείων βάσει MiCA  </vt:lpstr>
      <vt:lpstr>Η νέα Οδηγία (ΕΕ) 2023/2226 του Συμβουλίου για την τροποποίηση της Οδηγίας 2011/16/ΕΕ (DAC8)</vt:lpstr>
      <vt:lpstr>PowerPoint Presentation</vt:lpstr>
      <vt:lpstr>PowerPoint Presentation</vt:lpstr>
      <vt:lpstr>Διαγραφή του φορέα εκμετάλλευσης κρυπτοστοιχείων </vt:lpstr>
      <vt:lpstr>PowerPoint Presentation</vt:lpstr>
      <vt:lpstr>Δηλωτέα Συναλλαγή: κάθε εγχώρια ή διασυνοριακή συναλλαγή με την οποία: </vt:lpstr>
      <vt:lpstr>PowerPoint Presentation</vt:lpstr>
      <vt:lpstr>Υποχρεώσεις Δέουσας Επιμέλειας</vt:lpstr>
      <vt:lpstr>PowerPoint Presentation</vt:lpstr>
      <vt:lpstr>Τελικές παρατηρήσεις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Bozionelou</dc:creator>
  <cp:lastModifiedBy>Dimitra C. Passiou</cp:lastModifiedBy>
  <cp:revision>47</cp:revision>
  <cp:lastPrinted>2023-12-18T14:30:55Z</cp:lastPrinted>
  <dcterms:created xsi:type="dcterms:W3CDTF">2020-02-10T12:13:59Z</dcterms:created>
  <dcterms:modified xsi:type="dcterms:W3CDTF">2023-12-18T14:50:43Z</dcterms:modified>
</cp:coreProperties>
</file>